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44"/>
  </p:notesMasterIdLst>
  <p:handoutMasterIdLst>
    <p:handoutMasterId r:id="rId4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ntern, Mayor (MYR)" initials="IM(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6D89"/>
    <a:srgbClr val="6DBCE2"/>
    <a:srgbClr val="B9DE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12" autoAdjust="0"/>
    <p:restoredTop sz="89809" autoAdjust="0"/>
  </p:normalViewPr>
  <p:slideViewPr>
    <p:cSldViewPr>
      <p:cViewPr varScale="1">
        <p:scale>
          <a:sx n="87" d="100"/>
          <a:sy n="87" d="100"/>
        </p:scale>
        <p:origin x="736" y="6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43FF2F-9C6A-47B5-9451-94D7AD0E729C}" type="doc">
      <dgm:prSet loTypeId="urn:microsoft.com/office/officeart/2005/8/layout/cycle8#1" loCatId="cycle" qsTypeId="urn:microsoft.com/office/officeart/2005/8/quickstyle/simple1" qsCatId="simple" csTypeId="urn:microsoft.com/office/officeart/2005/8/colors/accent0_3" csCatId="mainScheme" phldr="1"/>
      <dgm:spPr/>
    </dgm:pt>
    <dgm:pt modelId="{4AEE3BB2-2385-40E8-98BF-A3A23A0A501B}">
      <dgm:prSet phldrT="[Text]"/>
      <dgm:spPr>
        <a:solidFill>
          <a:srgbClr val="326D89"/>
        </a:solidFill>
        <a:ln>
          <a:solidFill>
            <a:srgbClr val="326D89"/>
          </a:solidFill>
        </a:ln>
      </dgm:spPr>
      <dgm:t>
        <a:bodyPr numCol="1"/>
        <a:lstStyle/>
        <a:p>
          <a:r>
            <a:rPr lang="en-US" dirty="0"/>
            <a:t>Analysis</a:t>
          </a:r>
        </a:p>
      </dgm:t>
    </dgm:pt>
    <dgm:pt modelId="{DA2F59F7-6C82-4BC4-9A94-01E688171BC5}" type="parTrans" cxnId="{5BF6CDD5-F01E-4B0B-A672-6ACF78F79658}">
      <dgm:prSet/>
      <dgm:spPr/>
      <dgm:t>
        <a:bodyPr numCol="1"/>
        <a:lstStyle/>
        <a:p>
          <a:endParaRPr lang="en-US"/>
        </a:p>
      </dgm:t>
    </dgm:pt>
    <dgm:pt modelId="{CCFA1DE4-B29E-41FB-9AAF-581ED93EC9E0}" type="sibTrans" cxnId="{5BF6CDD5-F01E-4B0B-A672-6ACF78F79658}">
      <dgm:prSet/>
      <dgm:spPr/>
      <dgm:t>
        <a:bodyPr numCol="1"/>
        <a:lstStyle/>
        <a:p>
          <a:endParaRPr lang="en-US"/>
        </a:p>
      </dgm:t>
    </dgm:pt>
    <dgm:pt modelId="{EF7F7D01-A614-411F-8B5C-4C26A234C9C4}">
      <dgm:prSet phldrT="[Text]"/>
      <dgm:spPr>
        <a:solidFill>
          <a:srgbClr val="326D89"/>
        </a:solidFill>
      </dgm:spPr>
      <dgm:t>
        <a:bodyPr numCol="1"/>
        <a:lstStyle/>
        <a:p>
          <a:r>
            <a:rPr lang="en-US" dirty="0"/>
            <a:t>Review</a:t>
          </a:r>
        </a:p>
      </dgm:t>
    </dgm:pt>
    <dgm:pt modelId="{239FBC71-FFB0-4284-803E-2E2B8E3DD21E}" type="parTrans" cxnId="{BFEB5D64-BB38-461E-8E19-156D452F3288}">
      <dgm:prSet/>
      <dgm:spPr/>
      <dgm:t>
        <a:bodyPr numCol="1"/>
        <a:lstStyle/>
        <a:p>
          <a:endParaRPr lang="en-US"/>
        </a:p>
      </dgm:t>
    </dgm:pt>
    <dgm:pt modelId="{94851235-268B-40FD-B6DD-5BFCD8032611}" type="sibTrans" cxnId="{BFEB5D64-BB38-461E-8E19-156D452F3288}">
      <dgm:prSet/>
      <dgm:spPr/>
      <dgm:t>
        <a:bodyPr numCol="1"/>
        <a:lstStyle/>
        <a:p>
          <a:endParaRPr lang="en-US"/>
        </a:p>
      </dgm:t>
    </dgm:pt>
    <dgm:pt modelId="{2F107525-732E-4235-8F32-DD619C5DA2AC}">
      <dgm:prSet phldrT="[Text]"/>
      <dgm:spPr>
        <a:solidFill>
          <a:srgbClr val="326D89"/>
        </a:solidFill>
      </dgm:spPr>
      <dgm:t>
        <a:bodyPr numCol="1"/>
        <a:lstStyle/>
        <a:p>
          <a:r>
            <a:rPr lang="en-US" dirty="0"/>
            <a:t>Service Plan</a:t>
          </a:r>
        </a:p>
      </dgm:t>
    </dgm:pt>
    <dgm:pt modelId="{FB88BC4F-70AD-443B-AE52-B31D205E865E}" type="parTrans" cxnId="{BB34DD4A-BFF2-4B45-A433-660D730CB688}">
      <dgm:prSet/>
      <dgm:spPr/>
      <dgm:t>
        <a:bodyPr numCol="1"/>
        <a:lstStyle/>
        <a:p>
          <a:endParaRPr lang="en-US"/>
        </a:p>
      </dgm:t>
    </dgm:pt>
    <dgm:pt modelId="{9DF7E280-DB9B-4AF6-8181-72076092D5DC}" type="sibTrans" cxnId="{BB34DD4A-BFF2-4B45-A433-660D730CB688}">
      <dgm:prSet/>
      <dgm:spPr/>
      <dgm:t>
        <a:bodyPr numCol="1"/>
        <a:lstStyle/>
        <a:p>
          <a:endParaRPr lang="en-US"/>
        </a:p>
      </dgm:t>
    </dgm:pt>
    <dgm:pt modelId="{0B19291F-A783-4319-9436-0B56D9EF28F7}" type="pres">
      <dgm:prSet presAssocID="{EB43FF2F-9C6A-47B5-9451-94D7AD0E729C}" presName="compositeShape" presStyleCnt="0">
        <dgm:presLayoutVars>
          <dgm:chMax val="7"/>
          <dgm:dir/>
          <dgm:resizeHandles val="exact"/>
        </dgm:presLayoutVars>
      </dgm:prSet>
      <dgm:spPr/>
    </dgm:pt>
    <dgm:pt modelId="{89F25F56-55DC-4684-9A61-6278FCE95787}" type="pres">
      <dgm:prSet presAssocID="{EB43FF2F-9C6A-47B5-9451-94D7AD0E729C}" presName="wedge1" presStyleLbl="node1" presStyleIdx="0" presStyleCnt="3" custLinFactNeighborX="3744"/>
      <dgm:spPr/>
    </dgm:pt>
    <dgm:pt modelId="{C92FC32A-DE9D-4E75-B8CF-4CF31A3381CB}" type="pres">
      <dgm:prSet presAssocID="{EB43FF2F-9C6A-47B5-9451-94D7AD0E729C}" presName="dummy1a" presStyleCnt="0"/>
      <dgm:spPr/>
    </dgm:pt>
    <dgm:pt modelId="{B011496F-48E9-4753-9B0D-86894CC35CDE}" type="pres">
      <dgm:prSet presAssocID="{EB43FF2F-9C6A-47B5-9451-94D7AD0E729C}" presName="dummy1b" presStyleCnt="0"/>
      <dgm:spPr/>
    </dgm:pt>
    <dgm:pt modelId="{6E453B21-A00C-4A06-B2E2-7EAD921CE75C}" type="pres">
      <dgm:prSet presAssocID="{EB43FF2F-9C6A-47B5-9451-94D7AD0E729C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813087D-AF45-4A3C-ACA4-090ABED21496}" type="pres">
      <dgm:prSet presAssocID="{EB43FF2F-9C6A-47B5-9451-94D7AD0E729C}" presName="wedge2" presStyleLbl="node1" presStyleIdx="1" presStyleCnt="3"/>
      <dgm:spPr/>
    </dgm:pt>
    <dgm:pt modelId="{A6D50399-687B-49BD-8CDC-D06F69747A30}" type="pres">
      <dgm:prSet presAssocID="{EB43FF2F-9C6A-47B5-9451-94D7AD0E729C}" presName="dummy2a" presStyleCnt="0"/>
      <dgm:spPr/>
    </dgm:pt>
    <dgm:pt modelId="{6FF1C40B-92F9-4BFD-A256-B5761B43AA93}" type="pres">
      <dgm:prSet presAssocID="{EB43FF2F-9C6A-47B5-9451-94D7AD0E729C}" presName="dummy2b" presStyleCnt="0"/>
      <dgm:spPr/>
    </dgm:pt>
    <dgm:pt modelId="{209F3C52-43D3-4855-8C2F-02EC04B1EAD7}" type="pres">
      <dgm:prSet presAssocID="{EB43FF2F-9C6A-47B5-9451-94D7AD0E729C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9D309C05-179A-4126-A359-09F64F97112B}" type="pres">
      <dgm:prSet presAssocID="{EB43FF2F-9C6A-47B5-9451-94D7AD0E729C}" presName="wedge3" presStyleLbl="node1" presStyleIdx="2" presStyleCnt="3"/>
      <dgm:spPr/>
    </dgm:pt>
    <dgm:pt modelId="{F53A4CE5-7177-40A5-AD30-91C752AEFBD0}" type="pres">
      <dgm:prSet presAssocID="{EB43FF2F-9C6A-47B5-9451-94D7AD0E729C}" presName="dummy3a" presStyleCnt="0"/>
      <dgm:spPr/>
    </dgm:pt>
    <dgm:pt modelId="{31D55E11-54B4-4368-A52A-4705BC40421D}" type="pres">
      <dgm:prSet presAssocID="{EB43FF2F-9C6A-47B5-9451-94D7AD0E729C}" presName="dummy3b" presStyleCnt="0"/>
      <dgm:spPr/>
    </dgm:pt>
    <dgm:pt modelId="{5B2C767D-D6AE-4432-A4FA-96ADE25B905D}" type="pres">
      <dgm:prSet presAssocID="{EB43FF2F-9C6A-47B5-9451-94D7AD0E729C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FD228A89-9C22-4DC1-B76E-3BC74F5A4A05}" type="pres">
      <dgm:prSet presAssocID="{CCFA1DE4-B29E-41FB-9AAF-581ED93EC9E0}" presName="arrowWedge1" presStyleLbl="fgSibTrans2D1" presStyleIdx="0" presStyleCnt="3"/>
      <dgm:spPr>
        <a:solidFill>
          <a:schemeClr val="bg1">
            <a:lumMod val="85000"/>
          </a:schemeClr>
        </a:solidFill>
      </dgm:spPr>
    </dgm:pt>
    <dgm:pt modelId="{0AD2F3B0-C426-47D4-BD2E-EF4A39D98991}" type="pres">
      <dgm:prSet presAssocID="{94851235-268B-40FD-B6DD-5BFCD8032611}" presName="arrowWedge2" presStyleLbl="fgSibTrans2D1" presStyleIdx="1" presStyleCnt="3"/>
      <dgm:spPr>
        <a:solidFill>
          <a:schemeClr val="bg1">
            <a:lumMod val="85000"/>
          </a:schemeClr>
        </a:solidFill>
      </dgm:spPr>
    </dgm:pt>
    <dgm:pt modelId="{B4558C5E-BDC9-4B4B-AF1A-3B2FAC3B847A}" type="pres">
      <dgm:prSet presAssocID="{9DF7E280-DB9B-4AF6-8181-72076092D5DC}" presName="arrowWedge3" presStyleLbl="fgSibTrans2D1" presStyleIdx="2" presStyleCnt="3"/>
      <dgm:spPr>
        <a:solidFill>
          <a:schemeClr val="bg1">
            <a:lumMod val="85000"/>
          </a:schemeClr>
        </a:solidFill>
      </dgm:spPr>
    </dgm:pt>
  </dgm:ptLst>
  <dgm:cxnLst>
    <dgm:cxn modelId="{2E6C382D-16E6-4F47-9A70-9F541B9845D4}" type="presOf" srcId="{2F107525-732E-4235-8F32-DD619C5DA2AC}" destId="{5B2C767D-D6AE-4432-A4FA-96ADE25B905D}" srcOrd="1" destOrd="0" presId="urn:microsoft.com/office/officeart/2005/8/layout/cycle8#1"/>
    <dgm:cxn modelId="{FE3C185E-11CC-4AFB-9FF0-537F88651008}" type="presOf" srcId="{EF7F7D01-A614-411F-8B5C-4C26A234C9C4}" destId="{1813087D-AF45-4A3C-ACA4-090ABED21496}" srcOrd="0" destOrd="0" presId="urn:microsoft.com/office/officeart/2005/8/layout/cycle8#1"/>
    <dgm:cxn modelId="{BFEB5D64-BB38-461E-8E19-156D452F3288}" srcId="{EB43FF2F-9C6A-47B5-9451-94D7AD0E729C}" destId="{EF7F7D01-A614-411F-8B5C-4C26A234C9C4}" srcOrd="1" destOrd="0" parTransId="{239FBC71-FFB0-4284-803E-2E2B8E3DD21E}" sibTransId="{94851235-268B-40FD-B6DD-5BFCD8032611}"/>
    <dgm:cxn modelId="{6F011169-4AB2-4713-A04D-99BFCD2E410E}" type="presOf" srcId="{2F107525-732E-4235-8F32-DD619C5DA2AC}" destId="{9D309C05-179A-4126-A359-09F64F97112B}" srcOrd="0" destOrd="0" presId="urn:microsoft.com/office/officeart/2005/8/layout/cycle8#1"/>
    <dgm:cxn modelId="{BB34DD4A-BFF2-4B45-A433-660D730CB688}" srcId="{EB43FF2F-9C6A-47B5-9451-94D7AD0E729C}" destId="{2F107525-732E-4235-8F32-DD619C5DA2AC}" srcOrd="2" destOrd="0" parTransId="{FB88BC4F-70AD-443B-AE52-B31D205E865E}" sibTransId="{9DF7E280-DB9B-4AF6-8181-72076092D5DC}"/>
    <dgm:cxn modelId="{68BCB250-3DD4-4F76-B141-136D00C3B68E}" type="presOf" srcId="{4AEE3BB2-2385-40E8-98BF-A3A23A0A501B}" destId="{6E453B21-A00C-4A06-B2E2-7EAD921CE75C}" srcOrd="1" destOrd="0" presId="urn:microsoft.com/office/officeart/2005/8/layout/cycle8#1"/>
    <dgm:cxn modelId="{D0E0B954-4604-414A-8917-9A93471EB33C}" type="presOf" srcId="{EB43FF2F-9C6A-47B5-9451-94D7AD0E729C}" destId="{0B19291F-A783-4319-9436-0B56D9EF28F7}" srcOrd="0" destOrd="0" presId="urn:microsoft.com/office/officeart/2005/8/layout/cycle8#1"/>
    <dgm:cxn modelId="{DDFE8F55-A40C-4FC9-9B11-F73F0C84B761}" type="presOf" srcId="{EF7F7D01-A614-411F-8B5C-4C26A234C9C4}" destId="{209F3C52-43D3-4855-8C2F-02EC04B1EAD7}" srcOrd="1" destOrd="0" presId="urn:microsoft.com/office/officeart/2005/8/layout/cycle8#1"/>
    <dgm:cxn modelId="{CF661D7B-234A-4482-82EB-7B45851EA676}" type="presOf" srcId="{4AEE3BB2-2385-40E8-98BF-A3A23A0A501B}" destId="{89F25F56-55DC-4684-9A61-6278FCE95787}" srcOrd="0" destOrd="0" presId="urn:microsoft.com/office/officeart/2005/8/layout/cycle8#1"/>
    <dgm:cxn modelId="{5BF6CDD5-F01E-4B0B-A672-6ACF78F79658}" srcId="{EB43FF2F-9C6A-47B5-9451-94D7AD0E729C}" destId="{4AEE3BB2-2385-40E8-98BF-A3A23A0A501B}" srcOrd="0" destOrd="0" parTransId="{DA2F59F7-6C82-4BC4-9A94-01E688171BC5}" sibTransId="{CCFA1DE4-B29E-41FB-9AAF-581ED93EC9E0}"/>
    <dgm:cxn modelId="{EBB13592-4EAF-4609-800A-C52791745B7C}" type="presParOf" srcId="{0B19291F-A783-4319-9436-0B56D9EF28F7}" destId="{89F25F56-55DC-4684-9A61-6278FCE95787}" srcOrd="0" destOrd="0" presId="urn:microsoft.com/office/officeart/2005/8/layout/cycle8#1"/>
    <dgm:cxn modelId="{A00949B8-AFAB-4D06-AB6A-F3F03E5EA811}" type="presParOf" srcId="{0B19291F-A783-4319-9436-0B56D9EF28F7}" destId="{C92FC32A-DE9D-4E75-B8CF-4CF31A3381CB}" srcOrd="1" destOrd="0" presId="urn:microsoft.com/office/officeart/2005/8/layout/cycle8#1"/>
    <dgm:cxn modelId="{649D0F4C-CFA5-41D9-B801-929C713DB667}" type="presParOf" srcId="{0B19291F-A783-4319-9436-0B56D9EF28F7}" destId="{B011496F-48E9-4753-9B0D-86894CC35CDE}" srcOrd="2" destOrd="0" presId="urn:microsoft.com/office/officeart/2005/8/layout/cycle8#1"/>
    <dgm:cxn modelId="{C1E8BF7D-535B-46B1-996D-9ED43074F82C}" type="presParOf" srcId="{0B19291F-A783-4319-9436-0B56D9EF28F7}" destId="{6E453B21-A00C-4A06-B2E2-7EAD921CE75C}" srcOrd="3" destOrd="0" presId="urn:microsoft.com/office/officeart/2005/8/layout/cycle8#1"/>
    <dgm:cxn modelId="{6781CDA5-A172-4110-82BB-5AFBA743D19E}" type="presParOf" srcId="{0B19291F-A783-4319-9436-0B56D9EF28F7}" destId="{1813087D-AF45-4A3C-ACA4-090ABED21496}" srcOrd="4" destOrd="0" presId="urn:microsoft.com/office/officeart/2005/8/layout/cycle8#1"/>
    <dgm:cxn modelId="{C8425CB4-7152-498C-B8D1-FFE8821C3BE1}" type="presParOf" srcId="{0B19291F-A783-4319-9436-0B56D9EF28F7}" destId="{A6D50399-687B-49BD-8CDC-D06F69747A30}" srcOrd="5" destOrd="0" presId="urn:microsoft.com/office/officeart/2005/8/layout/cycle8#1"/>
    <dgm:cxn modelId="{5DE6EC30-30D2-46BB-8088-E6300E09502D}" type="presParOf" srcId="{0B19291F-A783-4319-9436-0B56D9EF28F7}" destId="{6FF1C40B-92F9-4BFD-A256-B5761B43AA93}" srcOrd="6" destOrd="0" presId="urn:microsoft.com/office/officeart/2005/8/layout/cycle8#1"/>
    <dgm:cxn modelId="{C7EF90AD-9F80-4A21-9F93-3D9E4958A4CD}" type="presParOf" srcId="{0B19291F-A783-4319-9436-0B56D9EF28F7}" destId="{209F3C52-43D3-4855-8C2F-02EC04B1EAD7}" srcOrd="7" destOrd="0" presId="urn:microsoft.com/office/officeart/2005/8/layout/cycle8#1"/>
    <dgm:cxn modelId="{3489A612-4B92-4AD5-AA6D-0789EC4BE09B}" type="presParOf" srcId="{0B19291F-A783-4319-9436-0B56D9EF28F7}" destId="{9D309C05-179A-4126-A359-09F64F97112B}" srcOrd="8" destOrd="0" presId="urn:microsoft.com/office/officeart/2005/8/layout/cycle8#1"/>
    <dgm:cxn modelId="{A2EF4AE0-7F16-4A00-B92D-460EA3A334E6}" type="presParOf" srcId="{0B19291F-A783-4319-9436-0B56D9EF28F7}" destId="{F53A4CE5-7177-40A5-AD30-91C752AEFBD0}" srcOrd="9" destOrd="0" presId="urn:microsoft.com/office/officeart/2005/8/layout/cycle8#1"/>
    <dgm:cxn modelId="{BC666B3C-DD79-42D1-AA87-D5AC256486D6}" type="presParOf" srcId="{0B19291F-A783-4319-9436-0B56D9EF28F7}" destId="{31D55E11-54B4-4368-A52A-4705BC40421D}" srcOrd="10" destOrd="0" presId="urn:microsoft.com/office/officeart/2005/8/layout/cycle8#1"/>
    <dgm:cxn modelId="{CE607904-FFC1-48AC-8289-42F6DE8C4EDC}" type="presParOf" srcId="{0B19291F-A783-4319-9436-0B56D9EF28F7}" destId="{5B2C767D-D6AE-4432-A4FA-96ADE25B905D}" srcOrd="11" destOrd="0" presId="urn:microsoft.com/office/officeart/2005/8/layout/cycle8#1"/>
    <dgm:cxn modelId="{4A087496-9813-419E-BDD7-ED738F4D2E49}" type="presParOf" srcId="{0B19291F-A783-4319-9436-0B56D9EF28F7}" destId="{FD228A89-9C22-4DC1-B76E-3BC74F5A4A05}" srcOrd="12" destOrd="0" presId="urn:microsoft.com/office/officeart/2005/8/layout/cycle8#1"/>
    <dgm:cxn modelId="{AED42E59-209F-46E3-804F-1F958653C554}" type="presParOf" srcId="{0B19291F-A783-4319-9436-0B56D9EF28F7}" destId="{0AD2F3B0-C426-47D4-BD2E-EF4A39D98991}" srcOrd="13" destOrd="0" presId="urn:microsoft.com/office/officeart/2005/8/layout/cycle8#1"/>
    <dgm:cxn modelId="{9D262E1B-6CBA-4788-A2F4-A70DC909B510}" type="presParOf" srcId="{0B19291F-A783-4319-9436-0B56D9EF28F7}" destId="{B4558C5E-BDC9-4B4B-AF1A-3B2FAC3B847A}" srcOrd="14" destOrd="0" presId="urn:microsoft.com/office/officeart/2005/8/layout/cycle8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F25F56-55DC-4684-9A61-6278FCE95787}">
      <dsp:nvSpPr>
        <dsp:cNvPr id="0" name=""/>
        <dsp:cNvSpPr/>
      </dsp:nvSpPr>
      <dsp:spPr>
        <a:xfrm>
          <a:off x="970167" y="166497"/>
          <a:ext cx="2151660" cy="2151660"/>
        </a:xfrm>
        <a:prstGeom prst="pie">
          <a:avLst>
            <a:gd name="adj1" fmla="val 16200000"/>
            <a:gd name="adj2" fmla="val 1800000"/>
          </a:avLst>
        </a:prstGeom>
        <a:solidFill>
          <a:srgbClr val="326D89"/>
        </a:solidFill>
        <a:ln w="25400" cap="flat" cmpd="sng" algn="ctr">
          <a:solidFill>
            <a:srgbClr val="326D8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Analysis</a:t>
          </a:r>
        </a:p>
      </dsp:txBody>
      <dsp:txXfrm>
        <a:off x="2104143" y="622444"/>
        <a:ext cx="768450" cy="640374"/>
      </dsp:txXfrm>
    </dsp:sp>
    <dsp:sp modelId="{1813087D-AF45-4A3C-ACA4-090ABED21496}">
      <dsp:nvSpPr>
        <dsp:cNvPr id="0" name=""/>
        <dsp:cNvSpPr/>
      </dsp:nvSpPr>
      <dsp:spPr>
        <a:xfrm>
          <a:off x="845295" y="243342"/>
          <a:ext cx="2151660" cy="2151660"/>
        </a:xfrm>
        <a:prstGeom prst="pie">
          <a:avLst>
            <a:gd name="adj1" fmla="val 1800000"/>
            <a:gd name="adj2" fmla="val 9000000"/>
          </a:avLst>
        </a:prstGeom>
        <a:solidFill>
          <a:srgbClr val="326D89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Review</a:t>
          </a:r>
        </a:p>
      </dsp:txBody>
      <dsp:txXfrm>
        <a:off x="1357595" y="1639360"/>
        <a:ext cx="1152674" cy="563530"/>
      </dsp:txXfrm>
    </dsp:sp>
    <dsp:sp modelId="{9D309C05-179A-4126-A359-09F64F97112B}">
      <dsp:nvSpPr>
        <dsp:cNvPr id="0" name=""/>
        <dsp:cNvSpPr/>
      </dsp:nvSpPr>
      <dsp:spPr>
        <a:xfrm>
          <a:off x="800981" y="166497"/>
          <a:ext cx="2151660" cy="2151660"/>
        </a:xfrm>
        <a:prstGeom prst="pie">
          <a:avLst>
            <a:gd name="adj1" fmla="val 9000000"/>
            <a:gd name="adj2" fmla="val 16200000"/>
          </a:avLst>
        </a:prstGeom>
        <a:solidFill>
          <a:srgbClr val="326D89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Service Plan</a:t>
          </a:r>
        </a:p>
      </dsp:txBody>
      <dsp:txXfrm>
        <a:off x="1050215" y="622444"/>
        <a:ext cx="768450" cy="640374"/>
      </dsp:txXfrm>
    </dsp:sp>
    <dsp:sp modelId="{FD228A89-9C22-4DC1-B76E-3BC74F5A4A05}">
      <dsp:nvSpPr>
        <dsp:cNvPr id="0" name=""/>
        <dsp:cNvSpPr/>
      </dsp:nvSpPr>
      <dsp:spPr>
        <a:xfrm>
          <a:off x="837146" y="33299"/>
          <a:ext cx="2418056" cy="2418056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D2F3B0-C426-47D4-BD2E-EF4A39D98991}">
      <dsp:nvSpPr>
        <dsp:cNvPr id="0" name=""/>
        <dsp:cNvSpPr/>
      </dsp:nvSpPr>
      <dsp:spPr>
        <a:xfrm>
          <a:off x="712097" y="110008"/>
          <a:ext cx="2418056" cy="2418056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58C5E-BDC9-4B4B-AF1A-3B2FAC3B847A}">
      <dsp:nvSpPr>
        <dsp:cNvPr id="0" name=""/>
        <dsp:cNvSpPr/>
      </dsp:nvSpPr>
      <dsp:spPr>
        <a:xfrm>
          <a:off x="667605" y="33299"/>
          <a:ext cx="2418056" cy="2418056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#1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varLst>
      <dgm:chMax val="7"/>
      <dgm:dir/>
      <dgm:resizeHandles val="exact"/>
    </dgm:varLst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alg type="tx"/>
          <dgm:shape xmlns:r="http://schemas.openxmlformats.org/officeDocument/2006/relationships" type="rect" r:blip="" hideGeom="1">
            <dgm:adjLst/>
          </dgm:shape>
          <dgm:varLst>
            <dgm:chMax val="0"/>
            <dgm:chPref val="0"/>
            <dgm:bulletEnabled val="1"/>
          </dgm:varLst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shape xmlns:r="http://schemas.openxmlformats.org/officeDocument/2006/relationships" type="conn" r:blip="">
              <dgm:adjLst/>
            </dgm:shape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shape xmlns:r="http://schemas.openxmlformats.org/officeDocument/2006/relationships" type="conn" r:blip="">
              <dgm:adjLst/>
            </dgm:shape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shape xmlns:r="http://schemas.openxmlformats.org/officeDocument/2006/relationships" type="conn" r:blip="">
          <dgm:adjLst/>
        </dgm:shape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shape xmlns:r="http://schemas.openxmlformats.org/officeDocument/2006/relationships" type="conn" r:blip="">
          <dgm:adjLst/>
        </dgm:shape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shape xmlns:r="http://schemas.openxmlformats.org/officeDocument/2006/relationships" type="conn" r:blip="">
          <dgm:adjLst/>
        </dgm:shape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shape xmlns:r="http://schemas.openxmlformats.org/officeDocument/2006/relationships" type="conn" r:blip="">
          <dgm:adjLst/>
        </dgm:shape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shape xmlns:r="http://schemas.openxmlformats.org/officeDocument/2006/relationships" type="conn" r:blip="">
          <dgm:adjLst/>
        </dgm:shape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shape xmlns:r="http://schemas.openxmlformats.org/officeDocument/2006/relationships" type="conn" r:blip="">
          <dgm:adjLst/>
        </dgm:shape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r">
              <a:defRPr sz="1200"/>
            </a:lvl1pPr>
          </a:lstStyle>
          <a:p>
            <a:fld id="{B6862D3E-A707-4E6B-B4B6-B6558A683E4C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r">
              <a:defRPr sz="1200"/>
            </a:lvl1pPr>
          </a:lstStyle>
          <a:p>
            <a:fld id="{8CB1ED18-B650-4AB3-8D7D-CA3D9E8FF8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66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r">
              <a:defRPr sz="1200"/>
            </a:lvl1pPr>
          </a:lstStyle>
          <a:p>
            <a:fld id="{5870C3A5-17CA-4F39-AFD7-F81AEEEE2563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r">
              <a:defRPr sz="1200"/>
            </a:lvl1pPr>
          </a:lstStyle>
          <a:p>
            <a:fld id="{1CF409C2-F32A-4FD1-BB3C-5544C987B6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25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ssg.uchicago.edu/project/early-intervention-system-for-adverse-police-interactions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ssg.uchicago.edu/project/predictive-analytics-to-prevent-lead-poisoning-in-children/" TargetMode="Externa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ola.gov/performance-and-accountability/nolalytics/reports/nola_health_report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ideas42.org/blog/project/nypd-summons-redesign/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atasmart.ash.harvard.edu/news/article/using-predictive-analytics-to-combat-rodents-in-chicago-271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ola.gov/performance-and-accountability/nolalytics/files/full-report-on-analytics-informed-smoke-alarm-outr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datasmart.ash.harvard.edu/news/article/making-data-matter-in-administrative-systems-504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ola.gov/performance-and-accountability/nolalytics/files/nolalytics-blight-abatement-tool-brief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50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dirty="0"/>
              <a:t>Image Source:</a:t>
            </a:r>
            <a:r>
              <a:rPr lang="en-US" baseline="0" dirty="0"/>
              <a:t> https://www.flickr.com/photos/kenfagerdotcom/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652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Data Science for Social Good</a:t>
            </a:r>
            <a:endParaRPr lang="en-US" sz="1200" b="0" i="0" u="sng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Data Science for Social Good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657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31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dirty="0"/>
              <a:t>Image Source: http://www.ideas42.org/blog/project/nypd-summons-redesign/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1528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NOLA Office of Performance Analytics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Ideas42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328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pPr marL="0" marR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Source: https://www.flickr.com/photos/65172294@N00/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3928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Data-Smart City Solutions  </a:t>
            </a:r>
            <a:endParaRPr lang="en-US" sz="1200" b="0" i="0" u="sng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NOLA Office of Performance Analytics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503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45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57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35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6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126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dirty="0"/>
              <a:t>Image source: https://www.flickr.com/photos/techy2610/</a:t>
            </a:r>
          </a:p>
          <a:p>
            <a:r>
              <a:rPr lang="en-US" dirty="0"/>
              <a:t>https://www.flickr.com/photos/usag-yongsan/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74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NOLA Office of Performance Analytics</a:t>
            </a:r>
            <a:endParaRPr lang="en-US" sz="1200" b="0" i="0" u="sng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Data-Smart City Solutions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127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dirty="0"/>
              <a:t>Image Source: https://www.flickr.com/photos/new_orleans_strata/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36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Ash Center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Data-Smart City Solutions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1CF409C2-F32A-4FD1-BB3C-5544C987B64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52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numCol="1"/>
          <a:lstStyle>
            <a:lvl1pPr>
              <a:defRPr>
                <a:solidFill>
                  <a:srgbClr val="326D8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numCol="1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36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numCol="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numCol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numCol="1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81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24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353585" y="1292913"/>
            <a:ext cx="8438320" cy="5095600"/>
          </a:xfrm>
          <a:prstGeom prst="rect">
            <a:avLst/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numCol="1">
            <a:normAutofit/>
          </a:bodyPr>
          <a:lstStyle>
            <a:lvl1pPr marL="252922" indent="-252922" algn="l" defTabSz="914068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Verdana" pitchFamily="34" charset="0"/>
              <a:buChar char="•"/>
              <a:defRPr lang="en-US" sz="2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Wizard Chart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661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>
            <a:lvl1pPr>
              <a:defRPr>
                <a:solidFill>
                  <a:srgbClr val="326D89"/>
                </a:solidFill>
              </a:defRPr>
            </a:lvl1pPr>
            <a:lvl2pPr>
              <a:defRPr>
                <a:solidFill>
                  <a:srgbClr val="326D89"/>
                </a:solidFill>
              </a:defRPr>
            </a:lvl2pPr>
            <a:lvl3pPr>
              <a:defRPr>
                <a:solidFill>
                  <a:srgbClr val="326D89"/>
                </a:solidFill>
              </a:defRPr>
            </a:lvl3pPr>
            <a:lvl4pPr>
              <a:defRPr>
                <a:solidFill>
                  <a:srgbClr val="326D89"/>
                </a:solidFill>
              </a:defRPr>
            </a:lvl4pPr>
            <a:lvl5pPr>
              <a:defRPr>
                <a:solidFill>
                  <a:srgbClr val="326D8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60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numCol="1" anchor="t">
            <a:noAutofit/>
          </a:bodyPr>
          <a:lstStyle>
            <a:lvl1pPr algn="l">
              <a:defRPr sz="66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numCol="1" anchor="b">
            <a:normAutofit/>
          </a:bodyPr>
          <a:lstStyle>
            <a:lvl1pPr marL="0" indent="0">
              <a:buNone/>
              <a:defRPr sz="4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12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219202"/>
            <a:ext cx="4267200" cy="4906962"/>
          </a:xfrm>
        </p:spPr>
        <p:txBody>
          <a:bodyPr numCol="1"/>
          <a:lstStyle>
            <a:lvl1pPr>
              <a:defRPr sz="2800">
                <a:solidFill>
                  <a:srgbClr val="326D89"/>
                </a:solidFill>
              </a:defRPr>
            </a:lvl1pPr>
            <a:lvl2pPr>
              <a:defRPr sz="2400">
                <a:solidFill>
                  <a:srgbClr val="326D89"/>
                </a:solidFill>
              </a:defRPr>
            </a:lvl2pPr>
            <a:lvl3pPr>
              <a:defRPr sz="2000">
                <a:solidFill>
                  <a:srgbClr val="326D89"/>
                </a:solidFill>
              </a:defRPr>
            </a:lvl3pPr>
            <a:lvl4pPr>
              <a:defRPr sz="1800">
                <a:solidFill>
                  <a:srgbClr val="326D89"/>
                </a:solidFill>
              </a:defRPr>
            </a:lvl4pPr>
            <a:lvl5pPr>
              <a:defRPr sz="1800">
                <a:solidFill>
                  <a:srgbClr val="326D8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267200" cy="4906963"/>
          </a:xfrm>
        </p:spPr>
        <p:txBody>
          <a:bodyPr numCol="1"/>
          <a:lstStyle>
            <a:lvl1pPr>
              <a:defRPr sz="2800">
                <a:solidFill>
                  <a:srgbClr val="326D89"/>
                </a:solidFill>
              </a:defRPr>
            </a:lvl1pPr>
            <a:lvl2pPr>
              <a:defRPr sz="2400">
                <a:solidFill>
                  <a:srgbClr val="326D89"/>
                </a:solidFill>
              </a:defRPr>
            </a:lvl2pPr>
            <a:lvl3pPr>
              <a:defRPr sz="2000">
                <a:solidFill>
                  <a:srgbClr val="326D89"/>
                </a:solidFill>
              </a:defRPr>
            </a:lvl3pPr>
            <a:lvl4pPr>
              <a:defRPr sz="1800">
                <a:solidFill>
                  <a:srgbClr val="326D89"/>
                </a:solidFill>
              </a:defRPr>
            </a:lvl4pPr>
            <a:lvl5pPr>
              <a:defRPr sz="1800">
                <a:solidFill>
                  <a:srgbClr val="326D8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0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219201"/>
            <a:ext cx="4268788" cy="685800"/>
          </a:xfrm>
        </p:spPr>
        <p:txBody>
          <a:bodyPr numCol="1" anchor="b"/>
          <a:lstStyle>
            <a:lvl1pPr marL="0" indent="0">
              <a:buNone/>
              <a:defRPr sz="2400" b="1">
                <a:solidFill>
                  <a:srgbClr val="6DBCE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981200"/>
            <a:ext cx="4268788" cy="4144963"/>
          </a:xfrm>
        </p:spPr>
        <p:txBody>
          <a:bodyPr numCol="1"/>
          <a:lstStyle>
            <a:lvl1pPr>
              <a:defRPr sz="2400">
                <a:solidFill>
                  <a:srgbClr val="326D89"/>
                </a:solidFill>
              </a:defRPr>
            </a:lvl1pPr>
            <a:lvl2pPr>
              <a:defRPr sz="2000">
                <a:solidFill>
                  <a:srgbClr val="326D89"/>
                </a:solidFill>
              </a:defRPr>
            </a:lvl2pPr>
            <a:lvl3pPr>
              <a:defRPr sz="1800">
                <a:solidFill>
                  <a:srgbClr val="326D89"/>
                </a:solidFill>
              </a:defRPr>
            </a:lvl3pPr>
            <a:lvl4pPr>
              <a:defRPr sz="1600">
                <a:solidFill>
                  <a:srgbClr val="326D89"/>
                </a:solidFill>
              </a:defRPr>
            </a:lvl4pPr>
            <a:lvl5pPr>
              <a:defRPr sz="1600">
                <a:solidFill>
                  <a:srgbClr val="326D89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219201"/>
            <a:ext cx="4270375" cy="685800"/>
          </a:xfrm>
        </p:spPr>
        <p:txBody>
          <a:bodyPr numCol="1" anchor="b"/>
          <a:lstStyle>
            <a:lvl1pPr marL="0" indent="0">
              <a:buNone/>
              <a:defRPr sz="2400" b="1">
                <a:solidFill>
                  <a:srgbClr val="6DBCE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981200"/>
            <a:ext cx="4270375" cy="4144963"/>
          </a:xfrm>
        </p:spPr>
        <p:txBody>
          <a:bodyPr numCol="1"/>
          <a:lstStyle>
            <a:lvl1pPr>
              <a:defRPr sz="2400">
                <a:solidFill>
                  <a:srgbClr val="326D89"/>
                </a:solidFill>
              </a:defRPr>
            </a:lvl1pPr>
            <a:lvl2pPr>
              <a:defRPr sz="2000">
                <a:solidFill>
                  <a:srgbClr val="326D89"/>
                </a:solidFill>
              </a:defRPr>
            </a:lvl2pPr>
            <a:lvl3pPr>
              <a:defRPr sz="1800">
                <a:solidFill>
                  <a:srgbClr val="326D89"/>
                </a:solidFill>
              </a:defRPr>
            </a:lvl3pPr>
            <a:lvl4pPr>
              <a:defRPr sz="1600">
                <a:solidFill>
                  <a:srgbClr val="326D89"/>
                </a:solidFill>
              </a:defRPr>
            </a:lvl4pPr>
            <a:lvl5pPr>
              <a:defRPr sz="1600">
                <a:solidFill>
                  <a:srgbClr val="326D89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37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2416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5293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46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numCol="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 numCol="1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75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219200"/>
            <a:ext cx="8686800" cy="4906963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593A7-CAE9-496C-99F3-C511B4CA38DD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B3BDD-EAD1-4B74-9C71-1024B574A1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89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rgbClr val="326D89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7.png"/><Relationship Id="rId7" Type="http://schemas.openxmlformats.org/officeDocument/2006/relationships/image" Target="../media/image2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7.png"/><Relationship Id="rId7" Type="http://schemas.openxmlformats.org/officeDocument/2006/relationships/image" Target="../media/image2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6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7.png"/><Relationship Id="rId7" Type="http://schemas.openxmlformats.org/officeDocument/2006/relationships/image" Target="../media/image3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png"/><Relationship Id="rId5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4.png"/><Relationship Id="rId7" Type="http://schemas.openxmlformats.org/officeDocument/2006/relationships/image" Target="../media/image4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7" Type="http://schemas.openxmlformats.org/officeDocument/2006/relationships/image" Target="../media/image48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jpeg"/><Relationship Id="rId5" Type="http://schemas.openxmlformats.org/officeDocument/2006/relationships/image" Target="../media/image46.jpeg"/><Relationship Id="rId4" Type="http://schemas.openxmlformats.org/officeDocument/2006/relationships/image" Target="../media/image45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447800"/>
            <a:ext cx="7781620" cy="2918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8444" y="3733800"/>
            <a:ext cx="7808976" cy="838199"/>
          </a:xfrm>
          <a:solidFill>
            <a:schemeClr val="bg1">
              <a:lumMod val="95000"/>
            </a:schemeClr>
          </a:solidFill>
        </p:spPr>
        <p:txBody>
          <a:bodyPr numCol="1" anchor="ctr">
            <a:normAutofit/>
          </a:bodyPr>
          <a:lstStyle/>
          <a:p>
            <a:pPr algn="ctr">
              <a:spcAft>
                <a:spcPts val="1800"/>
              </a:spcAft>
            </a:pPr>
            <a:r>
              <a:rPr lang="en-US" sz="4000" i="1" dirty="0"/>
              <a:t>Data science for service change</a:t>
            </a:r>
            <a:endParaRPr lang="en-US" sz="4000" i="1" dirty="0">
              <a:latin typeface="Cracked"/>
              <a:cs typeface="Cracked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418667"/>
            <a:ext cx="7772400" cy="1077581"/>
          </a:xfrm>
        </p:spPr>
        <p:txBody>
          <a:bodyPr numCol="1">
            <a:normAutofit/>
          </a:bodyPr>
          <a:lstStyle/>
          <a:p>
            <a:pPr algn="r"/>
            <a:r>
              <a:rPr lang="en-US" sz="2000" dirty="0"/>
              <a:t>Presented by </a:t>
            </a:r>
            <a:r>
              <a:rPr lang="en-US" sz="2000" dirty="0" err="1"/>
              <a:t>DataSF</a:t>
            </a:r>
            <a:r>
              <a:rPr lang="en-US" sz="2000" dirty="0"/>
              <a:t> | datasf.org/science</a:t>
            </a:r>
          </a:p>
          <a:p>
            <a:pPr algn="r"/>
            <a:r>
              <a:rPr lang="en-US" sz="2000" dirty="0"/>
              <a:t>City and County of San Francisco</a:t>
            </a:r>
          </a:p>
        </p:txBody>
      </p:sp>
      <p:sp>
        <p:nvSpPr>
          <p:cNvPr id="4" name="Oval 3"/>
          <p:cNvSpPr/>
          <p:nvPr/>
        </p:nvSpPr>
        <p:spPr>
          <a:xfrm>
            <a:off x="226646" y="990600"/>
            <a:ext cx="1752600" cy="1752600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92554"/>
            <a:ext cx="1750646" cy="175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56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 fontScale="90000"/>
          </a:bodyPr>
          <a:lstStyle/>
          <a:p>
            <a:r>
              <a:rPr lang="en-US" sz="4900" b="1" dirty="0"/>
              <a:t>Project Type: </a:t>
            </a:r>
            <a:r>
              <a:rPr lang="en-US" sz="3300" dirty="0">
                <a:latin typeface="Cambria" panose="02040503050406030204" pitchFamily="18" charset="0"/>
              </a:rPr>
              <a:t>Find the needle in the haystack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79" y="1828800"/>
            <a:ext cx="2183642" cy="1828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341" y="1828800"/>
            <a:ext cx="2183642" cy="1828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102" y="1828800"/>
            <a:ext cx="2183642" cy="1828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Difficult to identify targets in a population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252912"/>
            <a:ext cx="2034147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What to target?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existing data and predictive modeling to identify targets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Engage with target subset of population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resources are spent where most needed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316933" y="3175747"/>
            <a:ext cx="1248227" cy="276999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sz="1200" dirty="0">
                <a:solidFill>
                  <a:srgbClr val="326D89"/>
                </a:solidFill>
              </a:rPr>
              <a:t>Target categories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72000" y="3624440"/>
            <a:ext cx="1271245" cy="276999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sz="1200" dirty="0">
                <a:solidFill>
                  <a:srgbClr val="326D89"/>
                </a:solidFill>
              </a:rPr>
              <a:t>Target individuals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5373" y="2487663"/>
            <a:ext cx="942181" cy="276999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sz="1200" dirty="0">
                <a:solidFill>
                  <a:srgbClr val="326D89"/>
                </a:solidFill>
              </a:rPr>
              <a:t>Target areas</a:t>
            </a:r>
          </a:p>
        </p:txBody>
      </p:sp>
    </p:spTree>
    <p:extLst>
      <p:ext uri="{BB962C8B-B14F-4D97-AF65-F5344CB8AC3E}">
        <p14:creationId xmlns:p14="http://schemas.microsoft.com/office/powerpoint/2010/main" val="351734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  <p:bldP spid="22" grpId="0"/>
      <p:bldP spid="23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Free fire alarms in New Orleans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89" y="1295400"/>
            <a:ext cx="457200" cy="4572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372787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Fire alarms to homes that have them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35744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89" y="2590800"/>
            <a:ext cx="457200" cy="45720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830964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72787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ID homes with high prob. of no alarm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89" y="3886200"/>
            <a:ext cx="457200" cy="457200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812904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72787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Use list to shape outreach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34" y="5218077"/>
            <a:ext cx="457200" cy="45720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806845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51" name="Rectangle 50"/>
          <p:cNvSpPr/>
          <p:nvPr/>
        </p:nvSpPr>
        <p:spPr>
          <a:xfrm>
            <a:off x="367034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2x increase in hit rate</a:t>
            </a: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5" r="15703"/>
          <a:stretch/>
        </p:blipFill>
        <p:spPr>
          <a:xfrm>
            <a:off x="2899545" y="998327"/>
            <a:ext cx="5620889" cy="540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22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44" grpId="0" animBg="1"/>
      <p:bldP spid="48" grpId="0" animBg="1"/>
      <p:bldP spid="5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New Orleans Fire Department (Nola FD) distributes free fire alarms to homes. But many homes they visited already had them, wasting Nola FD’s resources.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With no increase in resources or patrols, Nola FD increased the hit rate of homes needing smoke alarms by 2x.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Nola FD used the list to determine where to offer fire alarms.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Nola’s analytics team used public data to identify homes with a high probability of not having a fire alarm and provided Nola FD with a list.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5794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New Orleans Fire Alarms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New York City (NYC) conducts corporate tax audits. They are time consuming and 37% have no findings. They want to increase findings but maintain their number of audits.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With the same staff levels, the audit team decreased the percent of cases with no finding from 37 to 22%, leading to increased revenues.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audit team targeted the flagged cases for audits.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NYC analyzed historical audit records and identified patterns of businesses. Outliers were flagged as possible audit targets.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New York City Tax Compliance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Find the needle in the haystack</a:t>
            </a:r>
          </a:p>
        </p:txBody>
      </p:sp>
    </p:spTree>
    <p:extLst>
      <p:ext uri="{BB962C8B-B14F-4D97-AF65-F5344CB8AC3E}">
        <p14:creationId xmlns:p14="http://schemas.microsoft.com/office/powerpoint/2010/main" val="992768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/>
          </a:bodyPr>
          <a:lstStyle/>
          <a:p>
            <a:r>
              <a:rPr lang="en-US" b="1" dirty="0"/>
              <a:t>Project Type: </a:t>
            </a:r>
            <a:r>
              <a:rPr lang="en-US" sz="3000" dirty="0">
                <a:latin typeface="Cambria" panose="02040503050406030204" pitchFamily="18" charset="0"/>
              </a:rPr>
              <a:t>Reduce your backlog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Backlog is tackled via first in, first out (FIFO)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314466"/>
            <a:ext cx="2179320" cy="307777"/>
          </a:xfrm>
          <a:prstGeom prst="rect">
            <a:avLst/>
          </a:prstGeom>
          <a:noFill/>
        </p:spPr>
        <p:txBody>
          <a:bodyPr wrap="square" tIns="0" bIns="0" numCol="1" rtlCol="0" anchor="ctr">
            <a:spAutoFit/>
          </a:bodyPr>
          <a:lstStyle/>
          <a:p>
            <a:r>
              <a:rPr lang="en-US" sz="2000" b="1" dirty="0">
                <a:solidFill>
                  <a:srgbClr val="326D89"/>
                </a:solidFill>
              </a:rPr>
              <a:t>What to prioritize?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Create a model to categorize and group past and current cases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Prioritize cases based on categories in order of risk, need or opportunity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addresses high priority cases first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416" y="1786624"/>
            <a:ext cx="665018" cy="1828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05" y="1786624"/>
            <a:ext cx="665018" cy="1828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28" y="1786624"/>
            <a:ext cx="66501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38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Blight backlog in New Orleans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1295400"/>
            <a:ext cx="457200" cy="4572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386753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Backlog in blight enforcement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49710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2590800"/>
            <a:ext cx="457200" cy="45720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844930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86753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Use data to grade cases per prior decisions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3886200"/>
            <a:ext cx="457200" cy="457200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826870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86753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Result created abatement tool 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218077"/>
            <a:ext cx="457200" cy="45720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820811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51" name="Rectangle 50"/>
          <p:cNvSpPr/>
          <p:nvPr/>
        </p:nvSpPr>
        <p:spPr>
          <a:xfrm>
            <a:off x="386753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1500+ case backlog gone in 100 days</a:t>
            </a: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5" r="11234"/>
          <a:stretch/>
        </p:blipFill>
        <p:spPr>
          <a:xfrm>
            <a:off x="2905180" y="990600"/>
            <a:ext cx="555302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86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44" grpId="0" animBg="1"/>
      <p:bldP spid="48" grpId="0" animBg="1"/>
      <p:bldP spid="5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In Boston, they have a large list of residences with anti-social complaints filed against them.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With no change in resources, Boston saw a 55% reduction in police calls associated with the targeted residences.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Air Pollution Control Commission expedited enforcement with the biggest contributors.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analytics team pooled data from housing, police, and tax agencies to gauge the nature of complaints and identify the biggest contributors to complaints.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5794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Boston Complaints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New Orleans (Nola) faced a significant backlog in blight enforcement due in part to bottlenecks in the decision making process and missing information.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Nola eliminated the 1,500+ case backlog in less than 100 days.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enforcement team used the results as an abatement decision tool to speed the decision-making process of whether to demolish or foreclose a home.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Nola used data on the outcomes of previous blight cases to grade cases in the backlog and to recommend additional data to collect by field teams.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New Orleans Blight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Reduce your backlog</a:t>
            </a:r>
          </a:p>
        </p:txBody>
      </p:sp>
    </p:spTree>
    <p:extLst>
      <p:ext uri="{BB962C8B-B14F-4D97-AF65-F5344CB8AC3E}">
        <p14:creationId xmlns:p14="http://schemas.microsoft.com/office/powerpoint/2010/main" val="843641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/>
          </a:bodyPr>
          <a:lstStyle/>
          <a:p>
            <a:r>
              <a:rPr lang="en-US" b="1" dirty="0"/>
              <a:t>Project Type: </a:t>
            </a:r>
            <a:r>
              <a:rPr lang="en-US" sz="3000" dirty="0">
                <a:latin typeface="Cambria" panose="02040503050406030204" pitchFamily="18" charset="0"/>
              </a:rPr>
              <a:t>Flag “stuff” early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Hard to predict future condition which leads to reactive services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314466"/>
            <a:ext cx="2179320" cy="307777"/>
          </a:xfrm>
          <a:prstGeom prst="rect">
            <a:avLst/>
          </a:prstGeom>
          <a:noFill/>
        </p:spPr>
        <p:txBody>
          <a:bodyPr wrap="square" tIns="0" bIns="0" numCol="1" rtlCol="0" anchor="ctr">
            <a:spAutoFit/>
          </a:bodyPr>
          <a:lstStyle/>
          <a:p>
            <a:r>
              <a:rPr lang="en-US" sz="2000" b="1" dirty="0">
                <a:solidFill>
                  <a:srgbClr val="326D89"/>
                </a:solidFill>
              </a:rPr>
              <a:t>How to detect?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historical and current data to create estimate ranges for potential outcomes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estimates to change and tailor intervention points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provides pro-active early interventions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308" y="2063824"/>
            <a:ext cx="1864891" cy="10256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08" y="2063824"/>
            <a:ext cx="1864892" cy="6031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2063824"/>
            <a:ext cx="1864892" cy="60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32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Use of force alerts in Charlotte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1295400"/>
            <a:ext cx="457200" cy="4572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386753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Excessive force have neg. impact on community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49710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2590800"/>
            <a:ext cx="457200" cy="4572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844930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86753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Identify patterns to refine early warning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3886200"/>
            <a:ext cx="457200" cy="4572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26870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86753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Flagged recurring complaints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218077"/>
            <a:ext cx="457200" cy="457200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820811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50" name="Rectangle 49"/>
          <p:cNvSpPr/>
          <p:nvPr/>
        </p:nvSpPr>
        <p:spPr>
          <a:xfrm>
            <a:off x="386753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Accuracy up 20%; False positives down 55%</a:t>
            </a: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9"/>
          <a:stretch/>
        </p:blipFill>
        <p:spPr>
          <a:xfrm>
            <a:off x="2895600" y="970501"/>
            <a:ext cx="5620889" cy="541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5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43" grpId="0" animBg="1"/>
      <p:bldP spid="47" grpId="0" animBg="1"/>
      <p:bldP spid="5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Excessive force violations by police officers have huge negative repercussions in the community and for police careers.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CMPD system increased accuracy by 15-20% while reducing false positives by 55%.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department flagged recurring complaints against officers and notified supervisors when certain thresholds were reached.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analytics team refined an early warning system, identifying patterns that often led to officers having negative interactions with the public.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5794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Charlotte Police Violence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In Chicago, a large number of children are thought to be exposed to lead paint in older houses.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Chicago reached the most vulnerable families before severe health effects from lead contamination manifest.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They conducted targeted inspections and provided remediation funding to homes identified in the model.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analytics team built a model of exposure using data on homes, history of children’s exposure at that address and conditions of neighborhood.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Lead Poisoning in Chicago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Flag “stuff” early</a:t>
            </a:r>
          </a:p>
        </p:txBody>
      </p:sp>
    </p:spTree>
    <p:extLst>
      <p:ext uri="{BB962C8B-B14F-4D97-AF65-F5344CB8AC3E}">
        <p14:creationId xmlns:p14="http://schemas.microsoft.com/office/powerpoint/2010/main" val="2870158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/>
          </a:bodyPr>
          <a:lstStyle/>
          <a:p>
            <a:r>
              <a:rPr lang="en-US" b="1" dirty="0"/>
              <a:t>Project Type: </a:t>
            </a:r>
            <a:r>
              <a:rPr lang="en-US" sz="3000" dirty="0">
                <a:latin typeface="Cambria" panose="02040503050406030204" pitchFamily="18" charset="0"/>
              </a:rPr>
              <a:t>Improve your outreach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Costly outreach methods are not tested before implementation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314466"/>
            <a:ext cx="2179320" cy="307777"/>
          </a:xfrm>
          <a:prstGeom prst="rect">
            <a:avLst/>
          </a:prstGeom>
          <a:noFill/>
        </p:spPr>
        <p:txBody>
          <a:bodyPr wrap="square" tIns="0" bIns="0" numCol="1" rtlCol="0" anchor="ctr">
            <a:spAutoFit/>
          </a:bodyPr>
          <a:lstStyle/>
          <a:p>
            <a:r>
              <a:rPr lang="en-US" sz="2000" b="1" dirty="0">
                <a:solidFill>
                  <a:srgbClr val="326D89"/>
                </a:solidFill>
              </a:rPr>
              <a:t>Which form?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Statistical testing on outreach methods to identify which, when, and to whom to send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statistically validated outreach method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increases response rates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614" y="1939023"/>
            <a:ext cx="868087" cy="10972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65" y="1939023"/>
            <a:ext cx="1833573" cy="109728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627" y="1939023"/>
            <a:ext cx="1833573" cy="109728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576627" y="3051691"/>
            <a:ext cx="842973" cy="553998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lang="en-US" sz="1500" b="1" dirty="0">
                <a:solidFill>
                  <a:srgbClr val="326D89"/>
                </a:solidFill>
              </a:rPr>
              <a:t>62%</a:t>
            </a:r>
          </a:p>
          <a:p>
            <a:pPr algn="ctr"/>
            <a:r>
              <a:rPr lang="en-US" sz="1500" dirty="0">
                <a:solidFill>
                  <a:srgbClr val="326D89"/>
                </a:solidFill>
              </a:rPr>
              <a:t>respond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572000" y="3047093"/>
            <a:ext cx="842973" cy="553998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lang="en-US" sz="1500" b="1" dirty="0">
                <a:solidFill>
                  <a:srgbClr val="326D89"/>
                </a:solidFill>
              </a:rPr>
              <a:t>78%</a:t>
            </a:r>
          </a:p>
          <a:p>
            <a:pPr algn="ctr"/>
            <a:r>
              <a:rPr lang="en-US" sz="1500" dirty="0">
                <a:solidFill>
                  <a:srgbClr val="326D89"/>
                </a:solidFill>
              </a:rPr>
              <a:t>respond</a:t>
            </a:r>
          </a:p>
        </p:txBody>
      </p:sp>
    </p:spTree>
    <p:extLst>
      <p:ext uri="{BB962C8B-B14F-4D97-AF65-F5344CB8AC3E}">
        <p14:creationId xmlns:p14="http://schemas.microsoft.com/office/powerpoint/2010/main" val="35327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  <p:bldP spid="23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Rectangle 2"/>
          <p:cNvSpPr/>
          <p:nvPr/>
        </p:nvSpPr>
        <p:spPr>
          <a:xfrm>
            <a:off x="914400" y="1510310"/>
            <a:ext cx="3108960" cy="20574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182880">
              <a:spcBef>
                <a:spcPts val="600"/>
              </a:spcBef>
            </a:pPr>
            <a:r>
              <a:rPr lang="en-US" sz="3000" b="1" dirty="0">
                <a:solidFill>
                  <a:srgbClr val="326D89"/>
                </a:solidFill>
              </a:rPr>
              <a:t>Data Science</a:t>
            </a:r>
          </a:p>
          <a:p>
            <a:pPr marL="182880"/>
            <a:r>
              <a:rPr lang="en-US" sz="2400" dirty="0">
                <a:solidFill>
                  <a:schemeClr val="bg1"/>
                </a:solidFill>
              </a:rPr>
              <a:t>Applying advanced statistical tools to existing data to generate new insights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0" y="1510310"/>
            <a:ext cx="3108960" cy="20574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182880"/>
            <a:r>
              <a:rPr lang="en-US" sz="3000" b="1" dirty="0">
                <a:solidFill>
                  <a:srgbClr val="326D89"/>
                </a:solidFill>
              </a:rPr>
              <a:t>Service Change</a:t>
            </a:r>
          </a:p>
          <a:p>
            <a:pPr marL="182880"/>
            <a:r>
              <a:rPr lang="en-US" sz="2400" dirty="0">
                <a:solidFill>
                  <a:schemeClr val="bg1"/>
                </a:solidFill>
              </a:rPr>
              <a:t>Converting new data insights into (often small) changes to business processes</a:t>
            </a:r>
          </a:p>
        </p:txBody>
      </p:sp>
      <p:sp>
        <p:nvSpPr>
          <p:cNvPr id="5" name="Rectangle 4"/>
          <p:cNvSpPr/>
          <p:nvPr/>
        </p:nvSpPr>
        <p:spPr>
          <a:xfrm>
            <a:off x="914400" y="4802005"/>
            <a:ext cx="7680960" cy="11430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marL="182880"/>
            <a:r>
              <a:rPr lang="en-US" sz="3000" b="1" dirty="0">
                <a:solidFill>
                  <a:srgbClr val="326D89"/>
                </a:solidFill>
              </a:rPr>
              <a:t>Smarter Work</a:t>
            </a:r>
          </a:p>
          <a:p>
            <a:pPr marL="182880"/>
            <a:r>
              <a:rPr lang="en-US" sz="2400" dirty="0">
                <a:solidFill>
                  <a:schemeClr val="bg1"/>
                </a:solidFill>
              </a:rPr>
              <a:t>More efficient and effective use of staff and resources</a:t>
            </a:r>
          </a:p>
        </p:txBody>
      </p:sp>
      <p:sp>
        <p:nvSpPr>
          <p:cNvPr id="6" name="Cross 5"/>
          <p:cNvSpPr/>
          <p:nvPr/>
        </p:nvSpPr>
        <p:spPr>
          <a:xfrm>
            <a:off x="4285048" y="2070947"/>
            <a:ext cx="939664" cy="939664"/>
          </a:xfrm>
          <a:prstGeom prst="plus">
            <a:avLst>
              <a:gd name="adj" fmla="val 33608"/>
            </a:avLst>
          </a:prstGeom>
          <a:solidFill>
            <a:srgbClr val="326D89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264386"/>
            <a:ext cx="685800" cy="685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0"/>
            <a:ext cx="685800" cy="685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68020"/>
            <a:ext cx="685800" cy="685800"/>
          </a:xfrm>
          <a:prstGeom prst="rect">
            <a:avLst/>
          </a:prstGeom>
        </p:spPr>
      </p:pic>
      <p:sp>
        <p:nvSpPr>
          <p:cNvPr id="11" name="Isosceles Triangle 10"/>
          <p:cNvSpPr/>
          <p:nvPr/>
        </p:nvSpPr>
        <p:spPr>
          <a:xfrm rot="10800000">
            <a:off x="914400" y="3564076"/>
            <a:ext cx="7680960" cy="1236524"/>
          </a:xfrm>
          <a:prstGeom prst="triangle">
            <a:avLst>
              <a:gd name="adj" fmla="val 495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97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NYC Summons Redesign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1295400"/>
            <a:ext cx="457200" cy="4572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386755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40% cited no-show leading to costly arrest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49710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2590800"/>
            <a:ext cx="457200" cy="4572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844930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86755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Redesigned and tested summons form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5" y="3886200"/>
            <a:ext cx="457200" cy="4572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26870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86755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Deployed new form and rescheduled timelines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218077"/>
            <a:ext cx="457200" cy="457200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820811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50" name="Rectangle 49"/>
          <p:cNvSpPr/>
          <p:nvPr/>
        </p:nvSpPr>
        <p:spPr>
          <a:xfrm>
            <a:off x="386755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Currently evaluating impact</a:t>
            </a: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7"/>
          <a:srcRect l="1656" r="2175"/>
          <a:stretch/>
        </p:blipFill>
        <p:spPr>
          <a:xfrm>
            <a:off x="3035261" y="1150087"/>
            <a:ext cx="5786028" cy="525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072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43" grpId="0" animBg="1"/>
      <p:bldP spid="47" grpId="0" animBg="1"/>
      <p:bldP spid="5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In New Orleans, they  have a low take up rate of free primary care appointments.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60% increase in clients using free primary care appointments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department implemented the most successful SMS text.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345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The analytics team  tested different SMS reminders to those eligible for appointments.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5794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NOLA Community Health Program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40% of those cited for low-level violations did not take required next steps, leading to issuance of arrest warrants.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Evaluating impact on use of costly arrest warrants (Project currently in progress)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Reschedule court timelines to facilitate greater access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Experiment and test redesign of summons process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NYC Summons Redesign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Improve your outreach</a:t>
            </a:r>
          </a:p>
        </p:txBody>
      </p:sp>
    </p:spTree>
    <p:extLst>
      <p:ext uri="{BB962C8B-B14F-4D97-AF65-F5344CB8AC3E}">
        <p14:creationId xmlns:p14="http://schemas.microsoft.com/office/powerpoint/2010/main" val="4354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50087"/>
          </a:xfrm>
        </p:spPr>
        <p:txBody>
          <a:bodyPr numCol="1">
            <a:normAutofit/>
          </a:bodyPr>
          <a:lstStyle/>
          <a:p>
            <a:r>
              <a:rPr lang="en-US" b="1" dirty="0"/>
              <a:t>Project Type: </a:t>
            </a:r>
            <a:r>
              <a:rPr lang="en-US" sz="3000" dirty="0">
                <a:latin typeface="Cambria" panose="02040503050406030204" pitchFamily="18" charset="0"/>
              </a:rPr>
              <a:t>Optimize your resources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75" y="2091423"/>
            <a:ext cx="594360" cy="792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8315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93562" y="1148315"/>
            <a:ext cx="640080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323" y="1148315"/>
            <a:ext cx="640080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983" y="2091423"/>
            <a:ext cx="594360" cy="79248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04800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Issue: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Difficult to identify where to place or distribute resources to be most effective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" y="1314466"/>
            <a:ext cx="2179320" cy="307777"/>
          </a:xfrm>
          <a:prstGeom prst="rect">
            <a:avLst/>
          </a:prstGeom>
          <a:noFill/>
        </p:spPr>
        <p:txBody>
          <a:bodyPr wrap="square" tIns="0" bIns="0" numCol="1" rtlCol="0" anchor="ctr">
            <a:spAutoFit/>
          </a:bodyPr>
          <a:lstStyle/>
          <a:p>
            <a:r>
              <a:rPr lang="en-US" sz="2000" b="1" dirty="0">
                <a:solidFill>
                  <a:srgbClr val="326D89"/>
                </a:solidFill>
              </a:rPr>
              <a:t>How to distribute?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3642" y="1252912"/>
            <a:ext cx="1673279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22403" y="1252912"/>
            <a:ext cx="1953868" cy="430887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193561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Data Science Process: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Use geospatial and/or other data to identify optimal distribution of resources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082323" y="3962400"/>
            <a:ext cx="2743200" cy="1783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000" b="1" dirty="0">
                <a:solidFill>
                  <a:srgbClr val="6DBCE2"/>
                </a:solidFill>
              </a:rPr>
              <a:t>Service Change:</a:t>
            </a:r>
          </a:p>
          <a:p>
            <a:r>
              <a:rPr lang="en-US" sz="2000" dirty="0">
                <a:solidFill>
                  <a:srgbClr val="326D89"/>
                </a:solidFill>
              </a:rPr>
              <a:t>Re-allocates resources to optimal distribution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04799" y="5907806"/>
            <a:ext cx="8520723" cy="638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Result: </a:t>
            </a:r>
            <a:r>
              <a:rPr lang="en-US" sz="2500" dirty="0">
                <a:solidFill>
                  <a:srgbClr val="326D89"/>
                </a:solidFill>
              </a:rPr>
              <a:t>Department decreases response times; increases volume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280" y="2095462"/>
            <a:ext cx="2103120" cy="841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" y="2095462"/>
            <a:ext cx="2103120" cy="9957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095462"/>
            <a:ext cx="2103120" cy="84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554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7" grpId="0"/>
      <p:bldP spid="18" grpId="0" animBg="1"/>
      <p:bldP spid="20" grpId="0" animBg="1"/>
      <p:bldP spid="2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44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375244" y="18357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Challenging to predict outbreaks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3819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Chicago Pest Control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44" y="2590800"/>
            <a:ext cx="457200" cy="4572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33419" y="26501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75244" y="31242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Analyze data associated with outbreaks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44" y="3886200"/>
            <a:ext cx="457200" cy="4572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833419" y="39455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75244" y="44196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Proactive targeting of  leading indicators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9" y="5218077"/>
            <a:ext cx="457200" cy="4572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09300" y="5277400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75244" y="5798100"/>
            <a:ext cx="2286000" cy="602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15% drop in requests for service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4"/>
          <a:stretch/>
        </p:blipFill>
        <p:spPr>
          <a:xfrm>
            <a:off x="2971801" y="1048114"/>
            <a:ext cx="5638800" cy="535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50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43" grpId="0" animBg="1"/>
      <p:bldP spid="4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46" y="1295400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44" y="1295400"/>
            <a:ext cx="4572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4" y="1295400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77" y="1295400"/>
            <a:ext cx="457200" cy="4572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62324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Chicago’s rodent baiting program finds it challenging to predict rodent outbreaks and locations leading to spikes in 311 complaints.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992489" y="1842863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Resident requests for rodent control services dropped by 15%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15768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Directed rodent baiting to areas identified by leading indicators, including events, like water main breaks.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039046" y="18357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Predicted potential danger of outbreaks by using leading indicators and other data correlated with previous outbreaks.</a:t>
            </a:r>
          </a:p>
        </p:txBody>
      </p:sp>
      <p:sp>
        <p:nvSpPr>
          <p:cNvPr id="31" name="Rectangle 30"/>
          <p:cNvSpPr/>
          <p:nvPr/>
        </p:nvSpPr>
        <p:spPr>
          <a:xfrm rot="16200000">
            <a:off x="-539260" y="2668037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Chicago Pest Control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5279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Issue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7221" y="1354723"/>
            <a:ext cx="1265988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Data Science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38159" y="1354723"/>
            <a:ext cx="1473096" cy="338554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49688" y="1354723"/>
            <a:ext cx="1371601" cy="33855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r>
              <a:rPr lang="en-US" sz="1600" b="1" dirty="0">
                <a:solidFill>
                  <a:srgbClr val="326D89"/>
                </a:solidFill>
              </a:rPr>
              <a:t>Result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62324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In New Orleans, ambulance standby locations are chosen based on dispatcher habits or instincts.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992489" y="4267200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Targeting short response times to EMS calls (Project currently in progress)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015768" y="4260037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Ambulances deployed at new optimized locations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39046" y="4257794"/>
            <a:ext cx="1828800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Analytics team used city wide analysis of data on accident patterns, traffic patterns, and crew readiness to identify optimal standby locations</a:t>
            </a:r>
          </a:p>
        </p:txBody>
      </p:sp>
      <p:sp>
        <p:nvSpPr>
          <p:cNvPr id="41" name="Rectangle 40"/>
          <p:cNvSpPr/>
          <p:nvPr/>
        </p:nvSpPr>
        <p:spPr>
          <a:xfrm rot="16200000">
            <a:off x="-539260" y="5090131"/>
            <a:ext cx="2286000" cy="62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r"/>
            <a:r>
              <a:rPr lang="en-US" sz="2200" b="1" dirty="0">
                <a:solidFill>
                  <a:srgbClr val="6DBCE2"/>
                </a:solidFill>
              </a:rPr>
              <a:t>NOLA Ambulance Stand-by Location</a:t>
            </a:r>
            <a:endParaRPr lang="en-US" sz="2200" dirty="0">
              <a:solidFill>
                <a:srgbClr val="6DBCE2"/>
              </a:solidFill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Examples: </a:t>
            </a:r>
            <a:r>
              <a:rPr lang="en-US" sz="3100" dirty="0">
                <a:latin typeface="Cambria" panose="02040503050406030204" pitchFamily="18" charset="0"/>
              </a:rPr>
              <a:t>Optimize your resources</a:t>
            </a:r>
          </a:p>
        </p:txBody>
      </p:sp>
    </p:spTree>
    <p:extLst>
      <p:ext uri="{BB962C8B-B14F-4D97-AF65-F5344CB8AC3E}">
        <p14:creationId xmlns:p14="http://schemas.microsoft.com/office/powerpoint/2010/main" val="3101103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 numCol="1">
            <a:normAutofit/>
          </a:bodyPr>
          <a:lstStyle/>
          <a:p>
            <a:r>
              <a:rPr lang="en-US" dirty="0"/>
              <a:t>What was the </a:t>
            </a:r>
            <a:r>
              <a:rPr lang="en-US" b="1" dirty="0"/>
              <a:t>service change</a:t>
            </a:r>
            <a:r>
              <a:rPr lang="en-US" dirty="0"/>
              <a:t>?</a:t>
            </a:r>
            <a:endParaRPr lang="en-US" sz="1300" dirty="0"/>
          </a:p>
        </p:txBody>
      </p:sp>
      <p:sp>
        <p:nvSpPr>
          <p:cNvPr id="5" name="TextBox 4"/>
          <p:cNvSpPr txBox="1"/>
          <p:nvPr/>
        </p:nvSpPr>
        <p:spPr>
          <a:xfrm>
            <a:off x="228600" y="5702594"/>
            <a:ext cx="8686800" cy="61555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400" dirty="0">
                <a:solidFill>
                  <a:srgbClr val="326D89"/>
                </a:solidFill>
              </a:rPr>
              <a:t>Service Change = </a:t>
            </a:r>
            <a:r>
              <a:rPr lang="en-US" sz="3400" b="1" dirty="0">
                <a:solidFill>
                  <a:srgbClr val="6DBCE2"/>
                </a:solidFill>
              </a:rPr>
              <a:t>Small</a:t>
            </a:r>
            <a:r>
              <a:rPr lang="en-US" sz="3400" dirty="0">
                <a:solidFill>
                  <a:srgbClr val="326D89"/>
                </a:solidFill>
              </a:rPr>
              <a:t> Business Process Change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91340" y="1295400"/>
            <a:ext cx="2748573" cy="86177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5000" dirty="0">
                <a:solidFill>
                  <a:srgbClr val="6DBCE2"/>
                </a:solidFill>
                <a:sym typeface="Wingdings 2" panose="05020102010507070707" pitchFamily="18" charset="2"/>
              </a:rPr>
              <a:t>  To This</a:t>
            </a:r>
            <a:endParaRPr lang="en-US" sz="5000" dirty="0">
              <a:solidFill>
                <a:srgbClr val="6DBCE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4000" y="1295400"/>
            <a:ext cx="3614836" cy="86177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5000" dirty="0">
                <a:solidFill>
                  <a:srgbClr val="6DBCE2"/>
                </a:solidFill>
                <a:sym typeface="Wingdings 2" panose="05020102010507070707" pitchFamily="18" charset="2"/>
              </a:rPr>
              <a:t>  From that</a:t>
            </a:r>
            <a:endParaRPr lang="en-US" sz="5000" dirty="0">
              <a:solidFill>
                <a:srgbClr val="6DBCE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83167" y="2264388"/>
            <a:ext cx="1465786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Random List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5952718" y="2272578"/>
            <a:ext cx="1663597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Prioritized List</a:t>
            </a:r>
          </a:p>
        </p:txBody>
      </p:sp>
      <p:sp>
        <p:nvSpPr>
          <p:cNvPr id="9" name="Rectangle 8"/>
          <p:cNvSpPr/>
          <p:nvPr/>
        </p:nvSpPr>
        <p:spPr>
          <a:xfrm>
            <a:off x="2383167" y="2938394"/>
            <a:ext cx="2629053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Staff evaluates all cases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5952718" y="2915430"/>
            <a:ext cx="2802755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Tool evaluates easy cases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5952718" y="3606706"/>
            <a:ext cx="3018262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Focus on this set of officers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2383167" y="3606706"/>
            <a:ext cx="3065583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Focus on that set of officers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2383167" y="4275018"/>
            <a:ext cx="2176878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Send Original Form</a:t>
            </a:r>
            <a:endParaRPr lang="en-US" sz="2000" dirty="0"/>
          </a:p>
        </p:txBody>
      </p:sp>
      <p:sp>
        <p:nvSpPr>
          <p:cNvPr id="14" name="Rectangle 13"/>
          <p:cNvSpPr/>
          <p:nvPr/>
        </p:nvSpPr>
        <p:spPr>
          <a:xfrm>
            <a:off x="5952718" y="4275018"/>
            <a:ext cx="1763368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Send new form</a:t>
            </a:r>
            <a:endParaRPr lang="en-US" sz="2000" dirty="0"/>
          </a:p>
        </p:txBody>
      </p:sp>
      <p:sp>
        <p:nvSpPr>
          <p:cNvPr id="15" name="Rectangle 14"/>
          <p:cNvSpPr/>
          <p:nvPr/>
        </p:nvSpPr>
        <p:spPr>
          <a:xfrm>
            <a:off x="2383167" y="4942286"/>
            <a:ext cx="3025828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Arrive at location X too late</a:t>
            </a:r>
            <a:endParaRPr lang="en-US" sz="2000" dirty="0"/>
          </a:p>
        </p:txBody>
      </p:sp>
      <p:sp>
        <p:nvSpPr>
          <p:cNvPr id="16" name="Rectangle 15"/>
          <p:cNvSpPr/>
          <p:nvPr/>
        </p:nvSpPr>
        <p:spPr>
          <a:xfrm>
            <a:off x="5952718" y="4942286"/>
            <a:ext cx="2738507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Arrive at location X early</a:t>
            </a:r>
            <a:endParaRPr lang="en-US" sz="2000" dirty="0"/>
          </a:p>
        </p:txBody>
      </p:sp>
      <p:sp>
        <p:nvSpPr>
          <p:cNvPr id="17" name="Rectangle 16"/>
          <p:cNvSpPr/>
          <p:nvPr/>
        </p:nvSpPr>
        <p:spPr>
          <a:xfrm>
            <a:off x="201752" y="2938394"/>
            <a:ext cx="799450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Blight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01752" y="2273149"/>
            <a:ext cx="1387239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Fire Alarms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01752" y="4284976"/>
            <a:ext cx="1239442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Summons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01752" y="3611469"/>
            <a:ext cx="1667572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Early Warning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01752" y="4921012"/>
            <a:ext cx="971035" cy="400110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sz="2000" dirty="0">
                <a:solidFill>
                  <a:srgbClr val="326D89"/>
                </a:solidFill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1011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5582852" y="973678"/>
            <a:ext cx="3332548" cy="2211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28600" y="3286287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28600" y="4434840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28600" y="5593299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28600" y="2133600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8600" y="982543"/>
            <a:ext cx="5219835" cy="1051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228600" y="0"/>
            <a:ext cx="8751277" cy="115008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26D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dirty="0"/>
              <a:t>Summary: </a:t>
            </a:r>
            <a:r>
              <a:rPr lang="en-US" sz="3100" dirty="0">
                <a:latin typeface="Cambria" panose="02040503050406030204" pitchFamily="18" charset="0"/>
              </a:rPr>
              <a:t>The five </a:t>
            </a:r>
            <a:r>
              <a:rPr lang="en-US" sz="3100">
                <a:latin typeface="Cambria" panose="02040503050406030204" pitchFamily="18" charset="0"/>
              </a:rPr>
              <a:t>project types</a:t>
            </a:r>
            <a:endParaRPr lang="en-US" sz="3100" dirty="0">
              <a:latin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64294"/>
            <a:ext cx="4114800" cy="457200"/>
          </a:xfrm>
        </p:spPr>
        <p:txBody>
          <a:bodyPr numCol="1"/>
          <a:lstStyle/>
          <a:p>
            <a:pPr marL="0" indent="0">
              <a:buNone/>
            </a:pPr>
            <a:r>
              <a:rPr lang="en-US" sz="2400" dirty="0"/>
              <a:t>Find the needle in the haystack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31" y="1082364"/>
            <a:ext cx="982252" cy="8226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11" y="2301479"/>
            <a:ext cx="260292" cy="7158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07" y="3566237"/>
            <a:ext cx="893928" cy="4916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76" y="4597870"/>
            <a:ext cx="573963" cy="7255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79"/>
          <a:stretch/>
        </p:blipFill>
        <p:spPr>
          <a:xfrm>
            <a:off x="501514" y="5796087"/>
            <a:ext cx="641486" cy="645984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1447800" y="2430780"/>
            <a:ext cx="4114800" cy="4572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Reduce your backlog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447800" y="3604249"/>
            <a:ext cx="4114800" cy="415636"/>
          </a:xfrm>
          <a:prstGeom prst="rect">
            <a:avLst/>
          </a:prstGeom>
        </p:spPr>
        <p:txBody>
          <a:bodyPr vert="horz" lIns="91440" tIns="45720" rIns="91440" bIns="45720" numCol="1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Flag “stuff” early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447800" y="4732020"/>
            <a:ext cx="4114800" cy="4572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Improve your outreach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447800" y="5880359"/>
            <a:ext cx="4114800" cy="477441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Optimize your resources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164" y="1649020"/>
            <a:ext cx="1157207" cy="96916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79"/>
          <a:stretch/>
        </p:blipFill>
        <p:spPr>
          <a:xfrm>
            <a:off x="6172200" y="1231510"/>
            <a:ext cx="681149" cy="685927"/>
          </a:xfrm>
          <a:prstGeom prst="rect">
            <a:avLst/>
          </a:prstGeom>
        </p:spPr>
      </p:pic>
      <p:sp>
        <p:nvSpPr>
          <p:cNvPr id="17" name="Content Placeholder 2"/>
          <p:cNvSpPr txBox="1">
            <a:spLocks/>
          </p:cNvSpPr>
          <p:nvPr/>
        </p:nvSpPr>
        <p:spPr>
          <a:xfrm>
            <a:off x="5988478" y="2560081"/>
            <a:ext cx="2545922" cy="4572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Some combination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168607"/>
            <a:ext cx="319398" cy="878341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5562600" y="3299366"/>
            <a:ext cx="3332548" cy="33454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 dirty="0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5968226" y="5943600"/>
            <a:ext cx="2545922" cy="4572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326D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Something else…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072" y="3734796"/>
            <a:ext cx="1751604" cy="175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30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7" grpId="0"/>
      <p:bldP spid="28" grpId="0" animBg="1"/>
      <p:bldP spid="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ight Arrow 17"/>
          <p:cNvSpPr/>
          <p:nvPr/>
        </p:nvSpPr>
        <p:spPr>
          <a:xfrm>
            <a:off x="152400" y="185086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14943" y="246046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26989" y="2460460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777349" y="2460460"/>
            <a:ext cx="233765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January - May</a:t>
            </a:r>
          </a:p>
        </p:txBody>
      </p:sp>
      <p:sp>
        <p:nvSpPr>
          <p:cNvPr id="37" name="Oval 36"/>
          <p:cNvSpPr/>
          <p:nvPr/>
        </p:nvSpPr>
        <p:spPr>
          <a:xfrm>
            <a:off x="1282625" y="238426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22</a:t>
            </a:r>
          </a:p>
        </p:txBody>
      </p:sp>
      <p:sp>
        <p:nvSpPr>
          <p:cNvPr id="39" name="Oval 38"/>
          <p:cNvSpPr/>
          <p:nvPr/>
        </p:nvSpPr>
        <p:spPr>
          <a:xfrm>
            <a:off x="3096069" y="238426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 13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128387" y="246046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3364468"/>
            <a:ext cx="1656992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Application due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59699" y="1779881"/>
            <a:ext cx="1224887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Solicitation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058480" y="1779881"/>
            <a:ext cx="1045479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Selection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593496" y="3364468"/>
            <a:ext cx="1767151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Notify applicants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505200" y="1779881"/>
            <a:ext cx="1618585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Project refining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653356" y="3364468"/>
            <a:ext cx="2585644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Analysis &amp; service change</a:t>
            </a:r>
          </a:p>
        </p:txBody>
      </p:sp>
      <p:cxnSp>
        <p:nvCxnSpPr>
          <p:cNvPr id="8" name="Straight Arrow Connector 7"/>
          <p:cNvCxnSpPr>
            <a:stCxn id="4" idx="0"/>
            <a:endCxn id="41" idx="2"/>
          </p:cNvCxnSpPr>
          <p:nvPr/>
        </p:nvCxnSpPr>
        <p:spPr>
          <a:xfrm flipV="1">
            <a:off x="772143" y="2149213"/>
            <a:ext cx="0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7" idx="4"/>
            <a:endCxn id="6" idx="0"/>
          </p:cNvCxnSpPr>
          <p:nvPr/>
        </p:nvCxnSpPr>
        <p:spPr>
          <a:xfrm>
            <a:off x="1663625" y="3146260"/>
            <a:ext cx="3071" cy="2182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40" idx="0"/>
            <a:endCxn id="43" idx="2"/>
          </p:cNvCxnSpPr>
          <p:nvPr/>
        </p:nvCxnSpPr>
        <p:spPr>
          <a:xfrm flipH="1" flipV="1">
            <a:off x="2581220" y="2149213"/>
            <a:ext cx="4367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2" idx="0"/>
            <a:endCxn id="45" idx="2"/>
          </p:cNvCxnSpPr>
          <p:nvPr/>
        </p:nvCxnSpPr>
        <p:spPr>
          <a:xfrm flipH="1" flipV="1">
            <a:off x="4314493" y="2149213"/>
            <a:ext cx="1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9" idx="4"/>
            <a:endCxn id="44" idx="0"/>
          </p:cNvCxnSpPr>
          <p:nvPr/>
        </p:nvCxnSpPr>
        <p:spPr>
          <a:xfrm>
            <a:off x="3477069" y="3146260"/>
            <a:ext cx="3" cy="2182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7" idx="2"/>
            <a:endCxn id="47" idx="0"/>
          </p:cNvCxnSpPr>
          <p:nvPr/>
        </p:nvCxnSpPr>
        <p:spPr>
          <a:xfrm flipH="1">
            <a:off x="5946178" y="3070060"/>
            <a:ext cx="1" cy="2944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7200246" y="2456484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7138909" y="1779881"/>
            <a:ext cx="897682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Present</a:t>
            </a:r>
          </a:p>
        </p:txBody>
      </p:sp>
      <p:cxnSp>
        <p:nvCxnSpPr>
          <p:cNvPr id="64" name="Straight Arrow Connector 63"/>
          <p:cNvCxnSpPr>
            <a:endCxn id="63" idx="2"/>
          </p:cNvCxnSpPr>
          <p:nvPr/>
        </p:nvCxnSpPr>
        <p:spPr>
          <a:xfrm flipV="1">
            <a:off x="7587750" y="2149213"/>
            <a:ext cx="0" cy="259093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Overview of Phases</a:t>
            </a:r>
          </a:p>
        </p:txBody>
      </p:sp>
      <p:sp>
        <p:nvSpPr>
          <p:cNvPr id="25" name="Content Placeholder 5"/>
          <p:cNvSpPr txBox="1">
            <a:spLocks/>
          </p:cNvSpPr>
          <p:nvPr/>
        </p:nvSpPr>
        <p:spPr>
          <a:xfrm>
            <a:off x="228600" y="3962400"/>
            <a:ext cx="8686800" cy="685800"/>
          </a:xfrm>
          <a:prstGeom prst="rect">
            <a:avLst/>
          </a:prstGeom>
        </p:spPr>
        <p:txBody>
          <a:bodyPr numCol="1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6DBCE2"/>
                </a:solidFill>
              </a:rPr>
              <a:t>Cohort 3: June – Dec</a:t>
            </a:r>
          </a:p>
        </p:txBody>
      </p:sp>
      <p:sp>
        <p:nvSpPr>
          <p:cNvPr id="26" name="Content Placeholder 5"/>
          <p:cNvSpPr txBox="1">
            <a:spLocks/>
          </p:cNvSpPr>
          <p:nvPr/>
        </p:nvSpPr>
        <p:spPr>
          <a:xfrm>
            <a:off x="228600" y="1066800"/>
            <a:ext cx="8686800" cy="685800"/>
          </a:xfrm>
          <a:prstGeom prst="rect">
            <a:avLst/>
          </a:prstGeom>
        </p:spPr>
        <p:txBody>
          <a:bodyPr numCol="1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6DBCE2"/>
                </a:solidFill>
              </a:rPr>
              <a:t>Cohort 2: Jan – June</a:t>
            </a:r>
          </a:p>
        </p:txBody>
      </p:sp>
      <p:sp>
        <p:nvSpPr>
          <p:cNvPr id="28" name="Right Arrow 17"/>
          <p:cNvSpPr/>
          <p:nvPr/>
        </p:nvSpPr>
        <p:spPr>
          <a:xfrm>
            <a:off x="159699" y="467026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22242" y="527986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April - May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934288" y="5279860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784648" y="5279860"/>
            <a:ext cx="233765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July - November</a:t>
            </a:r>
          </a:p>
        </p:txBody>
      </p:sp>
      <p:sp>
        <p:nvSpPr>
          <p:cNvPr id="32" name="Oval 31"/>
          <p:cNvSpPr/>
          <p:nvPr/>
        </p:nvSpPr>
        <p:spPr>
          <a:xfrm>
            <a:off x="1289924" y="520366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May</a:t>
            </a:r>
          </a:p>
        </p:txBody>
      </p:sp>
      <p:sp>
        <p:nvSpPr>
          <p:cNvPr id="33" name="Oval 32"/>
          <p:cNvSpPr/>
          <p:nvPr/>
        </p:nvSpPr>
        <p:spPr>
          <a:xfrm>
            <a:off x="3103368" y="520366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Jun 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135686" y="527986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May – Jun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45499" y="6183868"/>
            <a:ext cx="1656992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Application due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66998" y="4599281"/>
            <a:ext cx="1224887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Solicitation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065779" y="4599281"/>
            <a:ext cx="1045479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Selection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600792" y="6183868"/>
            <a:ext cx="1767151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Notify applicants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512499" y="4599281"/>
            <a:ext cx="1618585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Project refining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660655" y="6183868"/>
            <a:ext cx="2585644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Analysis &amp; service change</a:t>
            </a:r>
          </a:p>
        </p:txBody>
      </p:sp>
      <p:cxnSp>
        <p:nvCxnSpPr>
          <p:cNvPr id="54" name="Straight Arrow Connector 53"/>
          <p:cNvCxnSpPr>
            <a:stCxn id="29" idx="0"/>
            <a:endCxn id="36" idx="2"/>
          </p:cNvCxnSpPr>
          <p:nvPr/>
        </p:nvCxnSpPr>
        <p:spPr>
          <a:xfrm flipV="1">
            <a:off x="779442" y="4968613"/>
            <a:ext cx="0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cxnSpLocks/>
            <a:stCxn id="32" idx="4"/>
            <a:endCxn id="35" idx="0"/>
          </p:cNvCxnSpPr>
          <p:nvPr/>
        </p:nvCxnSpPr>
        <p:spPr>
          <a:xfrm>
            <a:off x="1670924" y="5965660"/>
            <a:ext cx="3071" cy="2182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4" idx="0"/>
            <a:endCxn id="38" idx="2"/>
          </p:cNvCxnSpPr>
          <p:nvPr/>
        </p:nvCxnSpPr>
        <p:spPr>
          <a:xfrm flipH="1" flipV="1">
            <a:off x="2588519" y="4968613"/>
            <a:ext cx="4367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30" idx="0"/>
            <a:endCxn id="46" idx="2"/>
          </p:cNvCxnSpPr>
          <p:nvPr/>
        </p:nvCxnSpPr>
        <p:spPr>
          <a:xfrm flipH="1" flipV="1">
            <a:off x="4321792" y="4968613"/>
            <a:ext cx="1" cy="311247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cxnSpLocks/>
            <a:stCxn id="33" idx="4"/>
            <a:endCxn id="42" idx="0"/>
          </p:cNvCxnSpPr>
          <p:nvPr/>
        </p:nvCxnSpPr>
        <p:spPr>
          <a:xfrm>
            <a:off x="3484368" y="5965660"/>
            <a:ext cx="0" cy="2182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cxnSpLocks/>
            <a:stCxn id="31" idx="2"/>
            <a:endCxn id="52" idx="0"/>
          </p:cNvCxnSpPr>
          <p:nvPr/>
        </p:nvCxnSpPr>
        <p:spPr>
          <a:xfrm flipH="1">
            <a:off x="5953477" y="5889460"/>
            <a:ext cx="1" cy="294408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7207545" y="5275884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Dec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146208" y="4599281"/>
            <a:ext cx="897682" cy="369332"/>
          </a:xfrm>
          <a:prstGeom prst="rect">
            <a:avLst/>
          </a:prstGeom>
          <a:noFill/>
        </p:spPr>
        <p:txBody>
          <a:bodyPr wrap="none" numCol="1" rtlCol="0" anchor="ctr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Present</a:t>
            </a:r>
          </a:p>
        </p:txBody>
      </p:sp>
      <p:cxnSp>
        <p:nvCxnSpPr>
          <p:cNvPr id="65" name="Straight Arrow Connector 64"/>
          <p:cNvCxnSpPr>
            <a:endCxn id="61" idx="2"/>
          </p:cNvCxnSpPr>
          <p:nvPr/>
        </p:nvCxnSpPr>
        <p:spPr>
          <a:xfrm flipV="1">
            <a:off x="7595049" y="4968613"/>
            <a:ext cx="0" cy="259093"/>
          </a:xfrm>
          <a:prstGeom prst="straightConnector1">
            <a:avLst/>
          </a:prstGeom>
          <a:ln>
            <a:solidFill>
              <a:srgbClr val="326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0" y="3839266"/>
            <a:ext cx="9144000" cy="46934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931349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Solicitation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>
                <a:solidFill>
                  <a:srgbClr val="6DBCE2"/>
                </a:solidFill>
              </a:rPr>
              <a:t>Opportunities to learn more</a:t>
            </a:r>
          </a:p>
          <a:p>
            <a:r>
              <a:rPr lang="en-US" dirty="0"/>
              <a:t>Brown bags</a:t>
            </a:r>
          </a:p>
          <a:p>
            <a:r>
              <a:rPr lang="en-US" dirty="0"/>
              <a:t>Office hours</a:t>
            </a:r>
          </a:p>
          <a:p>
            <a:r>
              <a:rPr lang="en-US" dirty="0"/>
              <a:t>Invited presentations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Dates at datasf.org/science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 - May</a:t>
            </a:r>
          </a:p>
        </p:txBody>
      </p:sp>
      <p:sp>
        <p:nvSpPr>
          <p:cNvPr id="30" name="Oval 29"/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23</a:t>
            </a:r>
          </a:p>
        </p:txBody>
      </p:sp>
      <p:sp>
        <p:nvSpPr>
          <p:cNvPr id="31" name="Oval 30"/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14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16984241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Solicitation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>
                <a:solidFill>
                  <a:srgbClr val="6DBCE2"/>
                </a:solidFill>
              </a:rPr>
              <a:t>How to prepare</a:t>
            </a:r>
          </a:p>
          <a:p>
            <a:r>
              <a:rPr lang="en-US" dirty="0"/>
              <a:t>Brainstorm projects using the project types</a:t>
            </a:r>
          </a:p>
          <a:p>
            <a:r>
              <a:rPr lang="en-US" dirty="0"/>
              <a:t>Identify possible service changes</a:t>
            </a:r>
          </a:p>
          <a:p>
            <a:r>
              <a:rPr lang="en-US" dirty="0"/>
              <a:t>Review data that could help</a:t>
            </a:r>
          </a:p>
          <a:p>
            <a:r>
              <a:rPr lang="en-US" dirty="0"/>
              <a:t>Identify key staff members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Learn more at datasf.org/science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0" name="Right Arrow 24">
            <a:extLst>
              <a:ext uri="{FF2B5EF4-FFF2-40B4-BE49-F238E27FC236}">
                <a16:creationId xmlns:a16="http://schemas.microsoft.com/office/drawing/2014/main" id="{AC303506-B578-4552-AAF9-7F6C274C4600}"/>
              </a:ext>
            </a:extLst>
          </p:cNvPr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63490EB-9C67-471A-81DD-1EFAD30E7D51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58DA98-E4F1-44B7-9989-E2D92A8A14EA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607BB6-FC1B-4C43-AB3C-A4A4C0AA93A7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 - May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E09B40D-4420-4061-94E0-0BE2838F3D03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23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700EFE5-1C1B-4688-A030-421F895C0C6C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14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4D3F8C1-8441-4A52-903D-27D775B5321D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955C0DA-B041-4BF0-B58D-39E3833CAF98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3303096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 complements data science?</a:t>
            </a:r>
            <a:endParaRPr lang="en-US" sz="1300" dirty="0"/>
          </a:p>
        </p:txBody>
      </p:sp>
      <p:sp>
        <p:nvSpPr>
          <p:cNvPr id="3" name="Rectangle 2"/>
          <p:cNvSpPr/>
          <p:nvPr/>
        </p:nvSpPr>
        <p:spPr>
          <a:xfrm>
            <a:off x="171450" y="773668"/>
            <a:ext cx="2991075" cy="369332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dirty="0">
                <a:solidFill>
                  <a:srgbClr val="326D89"/>
                </a:solidFill>
              </a:rPr>
              <a:t>(and is really good stuff to do)</a:t>
            </a:r>
          </a:p>
        </p:txBody>
      </p:sp>
      <p:sp>
        <p:nvSpPr>
          <p:cNvPr id="6" name="Rectangle 5"/>
          <p:cNvSpPr/>
          <p:nvPr/>
        </p:nvSpPr>
        <p:spPr>
          <a:xfrm>
            <a:off x="304800" y="1904303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Performance Management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2133600" y="1907892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Define, visualize, often using dashboards, and manage to KPIs</a:t>
            </a:r>
          </a:p>
        </p:txBody>
      </p:sp>
      <p:sp>
        <p:nvSpPr>
          <p:cNvPr id="8" name="Rectangle 7"/>
          <p:cNvSpPr/>
          <p:nvPr/>
        </p:nvSpPr>
        <p:spPr>
          <a:xfrm>
            <a:off x="4419600" y="1904303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Meet goals and KPI targets</a:t>
            </a:r>
          </a:p>
        </p:txBody>
      </p:sp>
      <p:sp>
        <p:nvSpPr>
          <p:cNvPr id="9" name="Rectangle 8"/>
          <p:cNvSpPr/>
          <p:nvPr/>
        </p:nvSpPr>
        <p:spPr>
          <a:xfrm>
            <a:off x="6705600" y="1904303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SF Scorecard, </a:t>
            </a:r>
            <a:r>
              <a:rPr lang="en-US" sz="1600" dirty="0" err="1">
                <a:solidFill>
                  <a:srgbClr val="6DBCE2"/>
                </a:solidFill>
              </a:rPr>
              <a:t>PublicWorks</a:t>
            </a:r>
            <a:r>
              <a:rPr lang="en-US" sz="1600" dirty="0">
                <a:solidFill>
                  <a:srgbClr val="6DBCE2"/>
                </a:solidFill>
              </a:rPr>
              <a:t> Stat &amp; Stat starter kit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33600" y="1295400"/>
            <a:ext cx="21031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19600" y="1295400"/>
            <a:ext cx="21031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Outcome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05600" y="1295400"/>
            <a:ext cx="21031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Examples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4800" y="1295400"/>
            <a:ext cx="16459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Approach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04800" y="28956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Evaluation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133600" y="2899189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Assess a project, program or policy design or results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419600" y="28956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Better investment of resources; Better policy decisions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705600" y="28956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Evaluation of transitional-kindergarten in SF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04800" y="38862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Policy Analysis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133600" y="3889789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Define and assess alternatives using a broad range of tools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419600" y="38862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Report or memo with policy or program recommendations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705600" y="38862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Shape Up SF Policy Analysis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04800" y="48768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Open Data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133600" y="4880389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Publish civic data for use by the City and the public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419600" y="48768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Easier data sharing and reporting, new tools or services built on data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705600" y="4876800"/>
            <a:ext cx="21031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6DBCE2"/>
                </a:solidFill>
              </a:rPr>
              <a:t>SFPUC Adopt a Drain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04800" y="5867400"/>
            <a:ext cx="1645920" cy="822960"/>
          </a:xfrm>
          <a:prstGeom prst="rect">
            <a:avLst/>
          </a:prstGeom>
          <a:solidFill>
            <a:srgbClr val="B9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 err="1">
                <a:solidFill>
                  <a:srgbClr val="326D89"/>
                </a:solidFill>
              </a:rPr>
              <a:t>DataScienceSF</a:t>
            </a:r>
            <a:endParaRPr lang="en-US" sz="1900" b="1" dirty="0">
              <a:solidFill>
                <a:srgbClr val="326D89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133600" y="5870989"/>
            <a:ext cx="2103120" cy="822960"/>
          </a:xfrm>
          <a:prstGeom prst="rect">
            <a:avLst/>
          </a:prstGeom>
          <a:solidFill>
            <a:srgbClr val="B9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Identify insights using advanced statistics tied to a service change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419600" y="5867400"/>
            <a:ext cx="2103120" cy="822960"/>
          </a:xfrm>
          <a:prstGeom prst="rect">
            <a:avLst/>
          </a:prstGeom>
          <a:solidFill>
            <a:srgbClr val="B9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Smarter work “on the ground” in real time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705600" y="5867400"/>
            <a:ext cx="2103120" cy="822960"/>
          </a:xfrm>
          <a:prstGeom prst="rect">
            <a:avLst/>
          </a:prstGeom>
          <a:solidFill>
            <a:srgbClr val="B9D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1600" dirty="0">
                <a:solidFill>
                  <a:srgbClr val="326D89"/>
                </a:solidFill>
              </a:rPr>
              <a:t>See rest of deck!</a:t>
            </a:r>
          </a:p>
        </p:txBody>
      </p:sp>
    </p:spTree>
    <p:extLst>
      <p:ext uri="{BB962C8B-B14F-4D97-AF65-F5344CB8AC3E}">
        <p14:creationId xmlns:p14="http://schemas.microsoft.com/office/powerpoint/2010/main" val="127406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Application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219200"/>
            <a:ext cx="4734600" cy="4906963"/>
          </a:xfrm>
        </p:spPr>
        <p:txBody>
          <a:bodyPr numCol="1"/>
          <a:lstStyle/>
          <a:p>
            <a:r>
              <a:rPr lang="en-US" dirty="0"/>
              <a:t>Brief online form</a:t>
            </a:r>
          </a:p>
          <a:p>
            <a:pPr lvl="1"/>
            <a:r>
              <a:rPr lang="en-US" dirty="0"/>
              <a:t>Problem statement (200 word max)</a:t>
            </a:r>
          </a:p>
          <a:p>
            <a:pPr lvl="1"/>
            <a:r>
              <a:rPr lang="en-US" dirty="0"/>
              <a:t>Impact statement (100 words max)</a:t>
            </a:r>
          </a:p>
          <a:p>
            <a:pPr lvl="1"/>
            <a:r>
              <a:rPr lang="en-US" dirty="0"/>
              <a:t>Service change statement</a:t>
            </a:r>
          </a:p>
          <a:p>
            <a:pPr lvl="1"/>
            <a:r>
              <a:rPr lang="en-US" dirty="0"/>
              <a:t>Data overview</a:t>
            </a:r>
          </a:p>
          <a:p>
            <a:pPr lvl="1"/>
            <a:r>
              <a:rPr lang="en-US" dirty="0"/>
              <a:t>Project champion</a:t>
            </a:r>
          </a:p>
          <a:p>
            <a:pPr lvl="1"/>
            <a:endParaRPr lang="en-US" sz="2000" dirty="0"/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355" y="1191322"/>
            <a:ext cx="2362200" cy="3817746"/>
          </a:xfrm>
          <a:prstGeom prst="rect">
            <a:avLst/>
          </a:prstGeom>
          <a:ln w="28575">
            <a:solidFill>
              <a:srgbClr val="326D89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4963200" y="821190"/>
            <a:ext cx="3030510" cy="369332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pPr algn="ctr"/>
            <a:r>
              <a:rPr lang="en-US" dirty="0">
                <a:solidFill>
                  <a:srgbClr val="326D89"/>
                </a:solidFill>
              </a:rPr>
              <a:t>Available at datasf.org/science</a:t>
            </a:r>
          </a:p>
        </p:txBody>
      </p:sp>
      <p:sp>
        <p:nvSpPr>
          <p:cNvPr id="14" name="Right Arrow 24">
            <a:extLst>
              <a:ext uri="{FF2B5EF4-FFF2-40B4-BE49-F238E27FC236}">
                <a16:creationId xmlns:a16="http://schemas.microsoft.com/office/drawing/2014/main" id="{AC41A5FB-EC56-4813-85A1-4BA03FC2669B}"/>
              </a:ext>
            </a:extLst>
          </p:cNvPr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E551B-D794-4D34-AD8B-BCFF84F1474E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52B141-1325-4DCF-B24A-C39F95CB3A5A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1977FF-6210-4190-B494-20B01B5836E3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 - May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32D4244-D601-4583-98D5-A9B0F1899CC9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8D949D1-74C7-4429-B847-1842AB2D917D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14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C40AAB-4996-4DCD-9B0D-AD627FAE3E82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5D984-8A71-46FB-94CC-F6401BF1A0DC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17838355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Application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Criteria to keep in mind</a:t>
            </a:r>
          </a:p>
          <a:p>
            <a:r>
              <a:rPr lang="en-US" b="1" dirty="0"/>
              <a:t>Above all else: </a:t>
            </a:r>
            <a:r>
              <a:rPr lang="en-US" i="1" dirty="0"/>
              <a:t>A viable path to service change</a:t>
            </a:r>
          </a:p>
          <a:p>
            <a:r>
              <a:rPr lang="en-US" dirty="0"/>
              <a:t>Question / problem answerable by data science</a:t>
            </a:r>
          </a:p>
          <a:p>
            <a:r>
              <a:rPr lang="en-US" dirty="0"/>
              <a:t>Solvable within cohort time frame</a:t>
            </a:r>
          </a:p>
          <a:p>
            <a:r>
              <a:rPr lang="en-US" dirty="0"/>
              <a:t>Impact</a:t>
            </a:r>
          </a:p>
          <a:p>
            <a:r>
              <a:rPr lang="en-US" dirty="0"/>
              <a:t>Department commitment</a:t>
            </a:r>
          </a:p>
          <a:p>
            <a:r>
              <a:rPr lang="en-US" dirty="0"/>
              <a:t>Data readiness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F0FA6B-2969-4404-A1D8-CB3734DCA09B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56C63B-3120-4C0B-ACCF-632586BF9A66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FE8CE7-8FCB-42BF-90FC-F5BF3E71277C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 - May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4B13345-B0CE-4025-A8B1-1D78A8B8B5EC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6EA9D5D-C13B-4694-A625-1CEBE7FB94ED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14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923BB0-FA62-42DB-8D51-B0290512CAAD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FEEA118-1D2B-4D6B-AC42-7F2D239ECD6C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406984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Selection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Process</a:t>
            </a:r>
          </a:p>
          <a:p>
            <a:r>
              <a:rPr lang="en-US" dirty="0"/>
              <a:t>Initial review</a:t>
            </a:r>
          </a:p>
          <a:p>
            <a:pPr lvl="1"/>
            <a:r>
              <a:rPr lang="en-US" dirty="0"/>
              <a:t>Criteria assessment</a:t>
            </a:r>
          </a:p>
          <a:p>
            <a:pPr lvl="1"/>
            <a:r>
              <a:rPr lang="en-US" dirty="0"/>
              <a:t>Application scoring</a:t>
            </a:r>
          </a:p>
          <a:p>
            <a:r>
              <a:rPr lang="en-US" dirty="0"/>
              <a:t>Department follow-ups, as needed</a:t>
            </a:r>
          </a:p>
          <a:p>
            <a:pPr lvl="1"/>
            <a:r>
              <a:rPr lang="en-US" dirty="0"/>
              <a:t>Be available for questions (email or in person)</a:t>
            </a:r>
          </a:p>
          <a:p>
            <a:r>
              <a:rPr lang="en-US" dirty="0"/>
              <a:t>Estimating 5-10 projects for 1</a:t>
            </a:r>
            <a:r>
              <a:rPr lang="en-US" baseline="30000" dirty="0"/>
              <a:t>st</a:t>
            </a:r>
            <a:r>
              <a:rPr lang="en-US" dirty="0"/>
              <a:t> Cohort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902B78-4945-43CD-876D-1712FB2DEED5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6A90F9-243C-4843-8455-CF342ACDF132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64FBF6-D8A6-4DB2-A075-17736834D0BD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 - May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B71F5C7-A56B-4CA5-9502-BBB383D44834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F389DAD-677D-4652-B007-4B13084982BA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14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AD52A4-30F3-4FA0-897D-2FFDAC07F4CF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1633F8A-A9D9-4484-AF30-9C9EA6B2F39C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1651285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Winners Announced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And gentle off-ramps for the rest…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6DBCE2"/>
                </a:solidFill>
              </a:rPr>
              <a:t>Some projects may not be appropriate for data science or for our timeline. We will help identify other opportunities that may be a better fit:</a:t>
            </a:r>
          </a:p>
          <a:p>
            <a:r>
              <a:rPr lang="en-US" sz="2200" dirty="0"/>
              <a:t>Civic Bridge – </a:t>
            </a:r>
            <a:r>
              <a:rPr lang="en-US" sz="1600" dirty="0"/>
              <a:t>pro bono opportunities via the Mayor’s Office of Civic Innovation</a:t>
            </a:r>
          </a:p>
          <a:p>
            <a:r>
              <a:rPr lang="en-US" sz="2200" dirty="0"/>
              <a:t>STIR – </a:t>
            </a:r>
            <a:r>
              <a:rPr lang="en-US" sz="1600" dirty="0"/>
              <a:t>startup technology engagements via the Mayor’s Office of Civic Innovation</a:t>
            </a:r>
          </a:p>
          <a:p>
            <a:r>
              <a:rPr lang="en-US" sz="2200" dirty="0" err="1"/>
              <a:t>DataSF</a:t>
            </a:r>
            <a:r>
              <a:rPr lang="en-US" sz="2200" dirty="0"/>
              <a:t> </a:t>
            </a:r>
            <a:r>
              <a:rPr lang="en-US" sz="2200" dirty="0" err="1"/>
              <a:t>Dashboarding</a:t>
            </a:r>
            <a:r>
              <a:rPr lang="en-US" sz="2200" dirty="0"/>
              <a:t> Services</a:t>
            </a:r>
          </a:p>
          <a:p>
            <a:r>
              <a:rPr lang="en-US" sz="2200" dirty="0"/>
              <a:t>Controller's Performance Unit</a:t>
            </a:r>
          </a:p>
          <a:p>
            <a:r>
              <a:rPr lang="en-US" sz="2200" dirty="0"/>
              <a:t>Data Academy classes</a:t>
            </a:r>
          </a:p>
          <a:p>
            <a:r>
              <a:rPr lang="en-US" sz="2200" dirty="0"/>
              <a:t>External Data Science groups or volunteers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C102AF-E606-47EB-8E2F-D7E10F2A9228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A4F085-E676-4358-A064-0963C7EECA95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BE52D9-9A07-47EA-A848-1C488A9B9579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 - May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CA6A14B-F93E-43AB-9F60-280EFE5ED6AF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7C57C2A-8C08-4B17-A782-0BBC0088FEAB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14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CEAA89B-FC62-4ADD-8532-97CD80615EB9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85392E-CAFB-40BC-B92A-E7C477779B77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42810046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Project refining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1219201"/>
            <a:ext cx="8686800" cy="4114800"/>
          </a:xfrm>
        </p:spPr>
        <p:txBody>
          <a:bodyPr numCol="1"/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During this phase, we will:</a:t>
            </a:r>
          </a:p>
          <a:p>
            <a:r>
              <a:rPr lang="en-US" dirty="0"/>
              <a:t>Meet to refine the scope</a:t>
            </a:r>
          </a:p>
          <a:p>
            <a:r>
              <a:rPr lang="en-US" dirty="0"/>
              <a:t>Optionally, do initial site visits/interviews</a:t>
            </a:r>
          </a:p>
          <a:p>
            <a:r>
              <a:rPr lang="en-US" dirty="0"/>
              <a:t>Prepare data for analysis</a:t>
            </a:r>
          </a:p>
          <a:p>
            <a:r>
              <a:rPr lang="en-US" dirty="0"/>
              <a:t>Outputs</a:t>
            </a:r>
          </a:p>
          <a:p>
            <a:pPr lvl="1"/>
            <a:r>
              <a:rPr lang="en-US" dirty="0"/>
              <a:t>Project charter</a:t>
            </a:r>
          </a:p>
          <a:p>
            <a:pPr lvl="1"/>
            <a:r>
              <a:rPr lang="en-US" dirty="0"/>
              <a:t>Data exchanges and agreements, as needed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4A442B-3672-4606-9D67-6330CD57F443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5E8073-BD0A-46A1-ACD0-07A3698294FC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795923-3949-469F-931A-A950740E4AD7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 - May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3B50667-4231-4F8E-8CE1-672374883912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499C8C0-EB4E-400F-B0F4-B23104C67D77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14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47E478-6467-4748-896F-8286D3F6E038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AAFEBA-2D9D-470A-AD23-1CC364ECFBFF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1589022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Analysis and service change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1219200"/>
            <a:ext cx="5715000" cy="4906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During this phase, we will:</a:t>
            </a:r>
          </a:p>
          <a:p>
            <a:r>
              <a:rPr lang="en-US" dirty="0"/>
              <a:t>Conduct site visits, ride-</a:t>
            </a:r>
            <a:r>
              <a:rPr lang="en-US" dirty="0" err="1"/>
              <a:t>alongs</a:t>
            </a:r>
            <a:r>
              <a:rPr lang="en-US" dirty="0"/>
              <a:t> and interviews, as appropriate</a:t>
            </a:r>
          </a:p>
          <a:p>
            <a:r>
              <a:rPr lang="en-US" dirty="0"/>
              <a:t>Conduct iterative analysis</a:t>
            </a:r>
          </a:p>
          <a:p>
            <a:r>
              <a:rPr lang="en-US" dirty="0"/>
              <a:t>Implementation testing</a:t>
            </a:r>
          </a:p>
          <a:p>
            <a:r>
              <a:rPr lang="en-US" dirty="0"/>
              <a:t>Handoff and training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6316569"/>
              </p:ext>
            </p:extLst>
          </p:nvPr>
        </p:nvGraphicFramePr>
        <p:xfrm>
          <a:off x="5584575" y="1676400"/>
          <a:ext cx="3842250" cy="2561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098202D6-86AD-4592-965B-F88F7C859EE5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668E54-2635-468E-8244-2F7E888C57EC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BD1EF7F-F74F-45AC-ACF0-C8AA1E1D5C7B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 - May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6DC889D-59DC-483B-86A1-3635A6ECC58F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2AF4CC8-519D-432E-B797-E3D2E56B9193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14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9F9723-0982-4977-9D75-50FF33CA958C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8367E7-1C5D-4A93-9F65-FD43EB8DCC01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280394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Graphic spid="2" grpId="0">
        <p:bldAsOne/>
      </p:bldGraphic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632068" y="1905000"/>
            <a:ext cx="2954215" cy="4572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Statistical Methods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632068" y="2418364"/>
            <a:ext cx="2954215" cy="4572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632066" y="2931728"/>
            <a:ext cx="2954215" cy="4572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User Experience Research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632066" y="3445092"/>
            <a:ext cx="2954215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Issue expertise</a:t>
            </a:r>
          </a:p>
        </p:txBody>
      </p:sp>
      <p:sp>
        <p:nvSpPr>
          <p:cNvPr id="3" name="Right Arrow 2"/>
          <p:cNvSpPr/>
          <p:nvPr/>
        </p:nvSpPr>
        <p:spPr>
          <a:xfrm>
            <a:off x="4766442" y="2703128"/>
            <a:ext cx="762000" cy="13716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715000" y="1905000"/>
            <a:ext cx="3048001" cy="30445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400" b="1" dirty="0">
                <a:solidFill>
                  <a:srgbClr val="326D89"/>
                </a:solidFill>
              </a:rPr>
              <a:t>Final Product is Algorithm + Tool:</a:t>
            </a:r>
          </a:p>
          <a:p>
            <a:r>
              <a:rPr lang="en-US" sz="2000" dirty="0">
                <a:solidFill>
                  <a:srgbClr val="6DBCE2"/>
                </a:solidFill>
              </a:rPr>
              <a:t>Algorithms that are scripted and automated (real time if needed) tied to some service change tool (e.g. list, service, alert) implemented together and maintained by department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81000" y="1905001"/>
            <a:ext cx="1202574" cy="1483928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What </a:t>
            </a:r>
            <a:r>
              <a:rPr lang="en-US" sz="2000" b="1" dirty="0" err="1">
                <a:solidFill>
                  <a:schemeClr val="bg1"/>
                </a:solidFill>
              </a:rPr>
              <a:t>DataSF</a:t>
            </a:r>
            <a:r>
              <a:rPr lang="en-US" sz="2000" b="1" dirty="0">
                <a:solidFill>
                  <a:schemeClr val="bg1"/>
                </a:solidFill>
              </a:rPr>
              <a:t> Brings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5459" y="3445092"/>
            <a:ext cx="1202574" cy="1504451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What You Bring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628869" y="3968717"/>
            <a:ext cx="2954215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A good question &amp; data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628869" y="4492343"/>
            <a:ext cx="2954215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Project champion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Phase: Analysis and service change</a:t>
            </a:r>
          </a:p>
        </p:txBody>
      </p:sp>
    </p:spTree>
    <p:extLst>
      <p:ext uri="{BB962C8B-B14F-4D97-AF65-F5344CB8AC3E}">
        <p14:creationId xmlns:p14="http://schemas.microsoft.com/office/powerpoint/2010/main" val="372607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" grpId="0" animBg="1"/>
      <p:bldP spid="20" grpId="0" animBg="1"/>
      <p:bldP spid="21" grpId="0" animBg="1"/>
      <p:bldP spid="22" grpId="0" animBg="1"/>
      <p:bldP spid="2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Phase: Present (&amp; Disseminate)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1219201"/>
            <a:ext cx="8686800" cy="4191000"/>
          </a:xfrm>
        </p:spPr>
        <p:txBody>
          <a:bodyPr numCol="1">
            <a:normAutofit lnSpcReduction="10000"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6DBCE2"/>
                </a:solidFill>
              </a:rPr>
              <a:t>During this phase, we will:</a:t>
            </a:r>
          </a:p>
          <a:p>
            <a:r>
              <a:rPr lang="en-US" b="1" dirty="0"/>
              <a:t>Present and celebrate</a:t>
            </a:r>
            <a:r>
              <a:rPr lang="en-US" dirty="0"/>
              <a:t> the results with cohort</a:t>
            </a:r>
          </a:p>
          <a:p>
            <a:r>
              <a:rPr lang="en-US" dirty="0"/>
              <a:t>As appropriate, </a:t>
            </a:r>
            <a:r>
              <a:rPr lang="en-US" b="1" dirty="0"/>
              <a:t>write</a:t>
            </a:r>
            <a:r>
              <a:rPr lang="en-US" dirty="0"/>
              <a:t> an article for </a:t>
            </a:r>
            <a:r>
              <a:rPr lang="en-US" dirty="0" err="1"/>
              <a:t>DataSF</a:t>
            </a:r>
            <a:r>
              <a:rPr lang="en-US" dirty="0"/>
              <a:t> Speaks (datasf.org/blog) and/or other venues</a:t>
            </a:r>
          </a:p>
          <a:p>
            <a:r>
              <a:rPr lang="en-US" b="1" dirty="0"/>
              <a:t>Disseminate</a:t>
            </a:r>
            <a:r>
              <a:rPr lang="en-US" dirty="0"/>
              <a:t> method and approach (not data) for other departments and cities to learn</a:t>
            </a:r>
          </a:p>
          <a:p>
            <a:r>
              <a:rPr lang="en-US" dirty="0"/>
              <a:t>Data Scientist </a:t>
            </a:r>
            <a:r>
              <a:rPr lang="en-US" b="1" dirty="0"/>
              <a:t>will continue to be available </a:t>
            </a:r>
            <a:r>
              <a:rPr lang="en-US" dirty="0"/>
              <a:t>during office hours for continued support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228600" y="4953000"/>
            <a:ext cx="8763000" cy="18288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FCB6E0-99E9-4FEB-B673-6F720C8DEC03}"/>
              </a:ext>
            </a:extLst>
          </p:cNvPr>
          <p:cNvSpPr/>
          <p:nvPr/>
        </p:nvSpPr>
        <p:spPr>
          <a:xfrm>
            <a:off x="391143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Oct - Nov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29C051-9916-4397-BCF6-B49FC4330EA0}"/>
              </a:ext>
            </a:extLst>
          </p:cNvPr>
          <p:cNvSpPr/>
          <p:nvPr/>
        </p:nvSpPr>
        <p:spPr>
          <a:xfrm>
            <a:off x="4003189" y="5562600"/>
            <a:ext cx="77500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AB6B98-BC3B-4381-94BF-AFA002A30876}"/>
              </a:ext>
            </a:extLst>
          </p:cNvPr>
          <p:cNvSpPr/>
          <p:nvPr/>
        </p:nvSpPr>
        <p:spPr>
          <a:xfrm>
            <a:off x="4853549" y="5562600"/>
            <a:ext cx="2337659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Jan - May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A99E1B-7CE7-472D-9761-EB9F7DF63245}"/>
              </a:ext>
            </a:extLst>
          </p:cNvPr>
          <p:cNvSpPr/>
          <p:nvPr/>
        </p:nvSpPr>
        <p:spPr>
          <a:xfrm>
            <a:off x="1358825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Nov 23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B5BB356-BDA0-4F36-8426-4D40EE3DB367}"/>
              </a:ext>
            </a:extLst>
          </p:cNvPr>
          <p:cNvSpPr/>
          <p:nvPr/>
        </p:nvSpPr>
        <p:spPr>
          <a:xfrm>
            <a:off x="3172269" y="5486400"/>
            <a:ext cx="762000" cy="762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Dec 14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3C25C76-462B-4950-898A-CE2BF036948F}"/>
              </a:ext>
            </a:extLst>
          </p:cNvPr>
          <p:cNvSpPr/>
          <p:nvPr/>
        </p:nvSpPr>
        <p:spPr>
          <a:xfrm>
            <a:off x="2204587" y="5562600"/>
            <a:ext cx="914400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Nov 27 – Dec 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85CA5E-0D90-4943-9182-0EC805EFCB18}"/>
              </a:ext>
            </a:extLst>
          </p:cNvPr>
          <p:cNvSpPr/>
          <p:nvPr/>
        </p:nvSpPr>
        <p:spPr>
          <a:xfrm>
            <a:off x="7276446" y="5558624"/>
            <a:ext cx="775009" cy="6096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600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382918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numCol="1">
            <a:normAutofit fontScale="90000"/>
          </a:bodyPr>
          <a:lstStyle/>
          <a:p>
            <a:r>
              <a:rPr lang="en-US" dirty="0"/>
              <a:t>Meet the team </a:t>
            </a:r>
            <a:r>
              <a:rPr lang="en-US" dirty="0">
                <a:sym typeface="Wingdings" panose="05000000000000000000" pitchFamily="2" charset="2"/>
              </a:rPr>
              <a:t> &amp; Acknowledgements</a:t>
            </a:r>
            <a:endParaRPr lang="en-US" dirty="0"/>
          </a:p>
        </p:txBody>
      </p:sp>
      <p:pic>
        <p:nvPicPr>
          <p:cNvPr id="2050" name="Picture 2" descr="Joy Bonaguro's 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00600" y="2590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052" name="Picture 4" descr="Jason Lally's pic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00600" y="1066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054" name="Picture 6" descr="Erica Finkle's pictu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4532" y="2590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058" name="Picture 10" descr="Blake Valenta's pictur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6111" y="1066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060" name="Picture 12" descr="Kimberly Hicks's pictur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00600" y="4114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TextBox 4"/>
          <p:cNvSpPr txBox="1"/>
          <p:nvPr/>
        </p:nvSpPr>
        <p:spPr>
          <a:xfrm>
            <a:off x="1851319" y="4270802"/>
            <a:ext cx="2882905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Janine</a:t>
            </a:r>
          </a:p>
          <a:p>
            <a:r>
              <a:rPr lang="en-US" dirty="0">
                <a:solidFill>
                  <a:srgbClr val="326D89"/>
                </a:solidFill>
              </a:rPr>
              <a:t>Open Data Services Engineer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budding bird watcher</a:t>
            </a:r>
          </a:p>
        </p:txBody>
      </p:sp>
      <p:pic>
        <p:nvPicPr>
          <p:cNvPr id="13" name="Picture 8" descr="Janine Heiser's pictur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4532" y="4114800"/>
            <a:ext cx="1143000" cy="1143000"/>
          </a:xfrm>
          <a:prstGeom prst="ellipse">
            <a:avLst/>
          </a:prstGeom>
          <a:ln w="76200">
            <a:solidFill>
              <a:srgbClr val="326D8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TextBox 13"/>
          <p:cNvSpPr txBox="1"/>
          <p:nvPr/>
        </p:nvSpPr>
        <p:spPr>
          <a:xfrm>
            <a:off x="1851319" y="2716024"/>
            <a:ext cx="2671950" cy="892552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2200" b="1" dirty="0">
                <a:solidFill>
                  <a:srgbClr val="326D89"/>
                </a:solidFill>
              </a:rPr>
              <a:t>Erica</a:t>
            </a:r>
          </a:p>
          <a:p>
            <a:r>
              <a:rPr lang="en-US" dirty="0" err="1">
                <a:solidFill>
                  <a:srgbClr val="326D89"/>
                </a:solidFill>
              </a:rPr>
              <a:t>ShareSF</a:t>
            </a:r>
            <a:r>
              <a:rPr lang="en-US" dirty="0">
                <a:solidFill>
                  <a:srgbClr val="326D89"/>
                </a:solidFill>
              </a:rPr>
              <a:t> Program Manager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expert truffle hunter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51319" y="1222802"/>
            <a:ext cx="2641236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Blake</a:t>
            </a:r>
          </a:p>
          <a:p>
            <a:r>
              <a:rPr lang="en-US" dirty="0">
                <a:solidFill>
                  <a:srgbClr val="326D89"/>
                </a:solidFill>
              </a:rPr>
              <a:t>Harvard </a:t>
            </a:r>
            <a:r>
              <a:rPr lang="en-US" dirty="0" err="1">
                <a:solidFill>
                  <a:srgbClr val="326D89"/>
                </a:solidFill>
              </a:rPr>
              <a:t>DataSmart</a:t>
            </a:r>
            <a:r>
              <a:rPr lang="en-US" dirty="0">
                <a:solidFill>
                  <a:srgbClr val="326D89"/>
                </a:solidFill>
              </a:rPr>
              <a:t> Fellow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</a:t>
            </a:r>
            <a:r>
              <a:rPr lang="en-US" sz="1200" dirty="0" err="1">
                <a:solidFill>
                  <a:srgbClr val="326D89"/>
                </a:solidFill>
              </a:rPr>
              <a:t>PowerBI</a:t>
            </a:r>
            <a:r>
              <a:rPr lang="en-US" sz="1200" dirty="0">
                <a:solidFill>
                  <a:srgbClr val="326D89"/>
                </a:solidFill>
              </a:rPr>
              <a:t> Ninja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15376" y="1222802"/>
            <a:ext cx="2929713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Jason</a:t>
            </a:r>
          </a:p>
          <a:p>
            <a:r>
              <a:rPr lang="en-US" dirty="0">
                <a:solidFill>
                  <a:srgbClr val="326D89"/>
                </a:solidFill>
              </a:rPr>
              <a:t>Open Data Program Manager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the ♥ of </a:t>
            </a:r>
            <a:r>
              <a:rPr lang="en-US" sz="1200" dirty="0" err="1">
                <a:solidFill>
                  <a:srgbClr val="326D89"/>
                </a:solidFill>
              </a:rPr>
              <a:t>DataSF</a:t>
            </a:r>
            <a:endParaRPr lang="en-US" sz="1200" dirty="0">
              <a:solidFill>
                <a:srgbClr val="326D89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15376" y="2746802"/>
            <a:ext cx="2317942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Joy</a:t>
            </a:r>
          </a:p>
          <a:p>
            <a:r>
              <a:rPr lang="en-US" dirty="0">
                <a:solidFill>
                  <a:srgbClr val="326D89"/>
                </a:solidFill>
              </a:rPr>
              <a:t>Chief Data Officer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recent succulent propagator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15376" y="4270802"/>
            <a:ext cx="1560492" cy="830997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b="1" dirty="0">
                <a:solidFill>
                  <a:srgbClr val="326D89"/>
                </a:solidFill>
              </a:rPr>
              <a:t>Kim</a:t>
            </a:r>
          </a:p>
          <a:p>
            <a:r>
              <a:rPr lang="en-US" dirty="0">
                <a:solidFill>
                  <a:srgbClr val="326D89"/>
                </a:solidFill>
              </a:rPr>
              <a:t>Data Scientist</a:t>
            </a:r>
          </a:p>
          <a:p>
            <a:r>
              <a:rPr lang="en-US" sz="1200" dirty="0">
                <a:solidFill>
                  <a:srgbClr val="326D89"/>
                </a:solidFill>
              </a:rPr>
              <a:t>…and R extraordinaire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6110" y="5553308"/>
            <a:ext cx="8230689" cy="1143000"/>
          </a:xfrm>
          <a:prstGeom prst="rect">
            <a:avLst/>
          </a:prstGeom>
          <a:solidFill>
            <a:srgbClr val="6DB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r>
              <a:rPr lang="en-US" sz="2400" b="1" dirty="0">
                <a:solidFill>
                  <a:schemeClr val="bg1"/>
                </a:solidFill>
              </a:rPr>
              <a:t>Many thanks to New Orleans’ </a:t>
            </a:r>
            <a:r>
              <a:rPr lang="en-US" sz="2400" b="1" dirty="0" err="1">
                <a:solidFill>
                  <a:schemeClr val="bg1"/>
                </a:solidFill>
              </a:rPr>
              <a:t>NOLAlytics</a:t>
            </a:r>
            <a:r>
              <a:rPr lang="en-US" sz="2400" b="1" dirty="0">
                <a:solidFill>
                  <a:schemeClr val="bg1"/>
                </a:solidFill>
              </a:rPr>
              <a:t> team, New York City’s MODA, and Harvard’s </a:t>
            </a:r>
            <a:r>
              <a:rPr lang="en-US" sz="2400" b="1" dirty="0" err="1">
                <a:solidFill>
                  <a:schemeClr val="bg1"/>
                </a:solidFill>
              </a:rPr>
              <a:t>DataSmart</a:t>
            </a:r>
            <a:r>
              <a:rPr lang="en-US" sz="2400" b="1" dirty="0">
                <a:solidFill>
                  <a:schemeClr val="bg1"/>
                </a:solidFill>
              </a:rPr>
              <a:t> for their resources, tools and templates!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5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Visit datasf.org/science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At datasf.org/science:</a:t>
            </a:r>
          </a:p>
          <a:p>
            <a:r>
              <a:rPr lang="en-US" dirty="0"/>
              <a:t>This </a:t>
            </a:r>
            <a:r>
              <a:rPr lang="en-US" dirty="0" err="1"/>
              <a:t>powerpoint</a:t>
            </a:r>
            <a:endParaRPr lang="en-US" dirty="0"/>
          </a:p>
          <a:p>
            <a:r>
              <a:rPr lang="en-US" dirty="0"/>
              <a:t>1 pager</a:t>
            </a:r>
          </a:p>
          <a:p>
            <a:r>
              <a:rPr lang="en-US" dirty="0"/>
              <a:t>Sign up for office hours</a:t>
            </a:r>
          </a:p>
          <a:p>
            <a:r>
              <a:rPr lang="en-US" dirty="0"/>
              <a:t>Sign up for brown bag</a:t>
            </a:r>
          </a:p>
          <a:p>
            <a:r>
              <a:rPr lang="en-US" dirty="0"/>
              <a:t>Apply!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1" r="785" b="609"/>
          <a:stretch/>
        </p:blipFill>
        <p:spPr>
          <a:xfrm>
            <a:off x="4724400" y="1325563"/>
            <a:ext cx="4114800" cy="492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479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 complements data science?</a:t>
            </a:r>
            <a:endParaRPr lang="en-US" sz="1300" dirty="0"/>
          </a:p>
        </p:txBody>
      </p:sp>
      <p:sp>
        <p:nvSpPr>
          <p:cNvPr id="3" name="Rectangle 2"/>
          <p:cNvSpPr/>
          <p:nvPr/>
        </p:nvSpPr>
        <p:spPr>
          <a:xfrm>
            <a:off x="171450" y="773668"/>
            <a:ext cx="2991075" cy="369332"/>
          </a:xfrm>
          <a:prstGeom prst="rect">
            <a:avLst/>
          </a:prstGeom>
        </p:spPr>
        <p:txBody>
          <a:bodyPr wrap="none" numCol="1">
            <a:spAutoFit/>
          </a:bodyPr>
          <a:lstStyle/>
          <a:p>
            <a:r>
              <a:rPr lang="en-US" dirty="0">
                <a:solidFill>
                  <a:srgbClr val="326D89"/>
                </a:solidFill>
              </a:rPr>
              <a:t>(and is really good stuff to do)</a:t>
            </a:r>
          </a:p>
        </p:txBody>
      </p:sp>
      <p:sp>
        <p:nvSpPr>
          <p:cNvPr id="6" name="Rectangle 5"/>
          <p:cNvSpPr/>
          <p:nvPr/>
        </p:nvSpPr>
        <p:spPr>
          <a:xfrm>
            <a:off x="304800" y="1904303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Performance Management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4800" y="1295400"/>
            <a:ext cx="1645920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Approach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04800" y="28956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Evaluation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04800" y="38862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Policy Analysis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04800" y="48768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Open Data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04800" y="5867400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 err="1">
                <a:solidFill>
                  <a:srgbClr val="6DBCE2"/>
                </a:solidFill>
              </a:rPr>
              <a:t>DataScienceSF</a:t>
            </a:r>
            <a:endParaRPr lang="en-US" sz="1900" b="1" dirty="0">
              <a:solidFill>
                <a:srgbClr val="6DBCE2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133600" y="1295400"/>
            <a:ext cx="6675120" cy="53949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marL="182880"/>
            <a:r>
              <a:rPr lang="en-US" sz="3000" dirty="0">
                <a:solidFill>
                  <a:srgbClr val="326D89"/>
                </a:solidFill>
              </a:rPr>
              <a:t>All approaches can lead to service improvement. It’s about choosing the right tool for the job (and sometimes combining them)!</a:t>
            </a:r>
          </a:p>
        </p:txBody>
      </p:sp>
    </p:spTree>
    <p:extLst>
      <p:ext uri="{BB962C8B-B14F-4D97-AF65-F5344CB8AC3E}">
        <p14:creationId xmlns:p14="http://schemas.microsoft.com/office/powerpoint/2010/main" val="4238089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8" grpId="0" animBg="1"/>
      <p:bldP spid="22" grpId="0" animBg="1"/>
      <p:bldP spid="26" grpId="0" animBg="1"/>
      <p:bldP spid="3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Other Resources: Civic Bridge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511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287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nnouncing our Year 2 Strategic Plan!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5495925"/>
            <a:ext cx="7772400" cy="1057275"/>
          </a:xfrm>
        </p:spPr>
        <p:txBody>
          <a:bodyPr numCol="1">
            <a:normAutofit fontScale="90000"/>
          </a:bodyPr>
          <a:lstStyle/>
          <a:p>
            <a:r>
              <a:rPr lang="en-US" dirty="0"/>
              <a:t>Thank </a:t>
            </a:r>
            <a:r>
              <a:rPr lang="en-US" dirty="0" err="1"/>
              <a:t>yoU</a:t>
            </a:r>
            <a:br>
              <a:rPr lang="en-US" dirty="0"/>
            </a:br>
            <a:r>
              <a:rPr lang="en-US" sz="1778" b="0" cap="none" dirty="0">
                <a:latin typeface="+mn-lt"/>
                <a:cs typeface="Calibri (Headings)"/>
              </a:rPr>
              <a:t>@</a:t>
            </a:r>
            <a:r>
              <a:rPr lang="en-US" sz="1778" b="0" cap="none" dirty="0" err="1">
                <a:latin typeface="+mn-lt"/>
                <a:cs typeface="Calibri (Headings)"/>
              </a:rPr>
              <a:t>datasf</a:t>
            </a:r>
            <a:r>
              <a:rPr lang="en-US" sz="1778" b="0" cap="none" dirty="0">
                <a:latin typeface="+mn-lt"/>
                <a:cs typeface="Calibri (Headings)"/>
              </a:rPr>
              <a:t> | </a:t>
            </a:r>
            <a:r>
              <a:rPr lang="en-US" sz="1778" b="0" cap="none" dirty="0" err="1">
                <a:latin typeface="+mn-lt"/>
                <a:cs typeface="Calibri (Headings)"/>
              </a:rPr>
              <a:t>datasf.org</a:t>
            </a:r>
            <a:r>
              <a:rPr lang="en-US" sz="1778" b="0" cap="none" dirty="0">
                <a:latin typeface="+mn-lt"/>
                <a:cs typeface="Calibri (Headings)"/>
              </a:rPr>
              <a:t> |</a:t>
            </a:r>
            <a:r>
              <a:rPr lang="en-US" sz="1778" b="0" cap="none" dirty="0" err="1">
                <a:latin typeface="+mn-lt"/>
                <a:cs typeface="Calibri (Headings)"/>
              </a:rPr>
              <a:t>datasf.org</a:t>
            </a:r>
            <a:r>
              <a:rPr lang="en-US" sz="1778" b="0" cap="none" dirty="0">
                <a:latin typeface="+mn-lt"/>
                <a:cs typeface="Calibri (Headings)"/>
              </a:rPr>
              <a:t>/blog</a:t>
            </a:r>
          </a:p>
        </p:txBody>
      </p:sp>
    </p:spTree>
    <p:extLst>
      <p:ext uri="{BB962C8B-B14F-4D97-AF65-F5344CB8AC3E}">
        <p14:creationId xmlns:p14="http://schemas.microsoft.com/office/powerpoint/2010/main" val="13981588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dirty="0">
                <a:solidFill>
                  <a:schemeClr val="bg1"/>
                </a:solidFill>
              </a:rPr>
              <a:t>Take 5 minutes by yourself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Brainstorm ideas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Take your best idea and complete the form</a:t>
            </a:r>
          </a:p>
          <a:p>
            <a:r>
              <a:rPr lang="en-US" dirty="0">
                <a:solidFill>
                  <a:schemeClr val="bg1"/>
                </a:solidFill>
              </a:rPr>
              <a:t>With your neighbors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Review each top idea and refine/iterate</a:t>
            </a:r>
          </a:p>
          <a:p>
            <a:r>
              <a:rPr lang="en-US" dirty="0">
                <a:solidFill>
                  <a:schemeClr val="bg1"/>
                </a:solidFill>
              </a:rPr>
              <a:t>Report out</a:t>
            </a:r>
          </a:p>
        </p:txBody>
      </p:sp>
    </p:spTree>
    <p:extLst>
      <p:ext uri="{BB962C8B-B14F-4D97-AF65-F5344CB8AC3E}">
        <p14:creationId xmlns:p14="http://schemas.microsoft.com/office/powerpoint/2010/main" val="1479388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What’s in the </a:t>
            </a:r>
            <a:r>
              <a:rPr lang="en-US" dirty="0" err="1"/>
              <a:t>DataScienceSF</a:t>
            </a:r>
            <a:r>
              <a:rPr lang="en-US" dirty="0"/>
              <a:t> Toolkit?</a:t>
            </a:r>
            <a:endParaRPr lang="en-US" sz="1300" dirty="0"/>
          </a:p>
        </p:txBody>
      </p:sp>
      <p:sp>
        <p:nvSpPr>
          <p:cNvPr id="10" name="Rectangle 9"/>
          <p:cNvSpPr/>
          <p:nvPr/>
        </p:nvSpPr>
        <p:spPr>
          <a:xfrm>
            <a:off x="3276604" y="1298618"/>
            <a:ext cx="2590796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19800" y="1298618"/>
            <a:ext cx="2932249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User Experience Research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28600" y="1298618"/>
            <a:ext cx="2895604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Statistical Methods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611522" y="2603359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Multilevel modeling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758890" y="1897564"/>
            <a:ext cx="2338754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Time series analysis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59022" y="3568595"/>
            <a:ext cx="1905000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Survival analysis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437881" y="2719419"/>
            <a:ext cx="2300654" cy="9386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200" b="1" dirty="0">
                <a:solidFill>
                  <a:srgbClr val="6DBCE2"/>
                </a:solidFill>
              </a:rPr>
              <a:t>Missing data imputations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853105" y="5434498"/>
            <a:ext cx="2561122" cy="1143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000" b="1" dirty="0">
                <a:solidFill>
                  <a:srgbClr val="6DBCE2"/>
                </a:solidFill>
              </a:rPr>
              <a:t>Logistic, multinomial and multiple linear regression techniques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224990" y="3203659"/>
            <a:ext cx="1992500" cy="7063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Classification and clustering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685824" y="5148561"/>
            <a:ext cx="1600200" cy="711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Forecasting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509063" y="3875007"/>
            <a:ext cx="2338754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Pattern recognition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197149" y="4271343"/>
            <a:ext cx="2338754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Principal component and factor analysis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243368" y="4602864"/>
            <a:ext cx="2755485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800" b="1" dirty="0">
                <a:solidFill>
                  <a:srgbClr val="6DBCE2"/>
                </a:solidFill>
              </a:rPr>
              <a:t>Machine learning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603128" y="5547586"/>
            <a:ext cx="1905000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Propensity score matching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885724" y="1942190"/>
            <a:ext cx="1600200" cy="711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Data mining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22112" y="4565444"/>
            <a:ext cx="1645920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6DBCE2"/>
                </a:solidFill>
              </a:rPr>
              <a:t>AB testing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50868" y="1841489"/>
            <a:ext cx="1992500" cy="7063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Sentiment analysis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759204" y="6040880"/>
            <a:ext cx="1960360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Network analysis</a:t>
            </a:r>
          </a:p>
        </p:txBody>
      </p:sp>
    </p:spTree>
    <p:extLst>
      <p:ext uri="{BB962C8B-B14F-4D97-AF65-F5344CB8AC3E}">
        <p14:creationId xmlns:p14="http://schemas.microsoft.com/office/powerpoint/2010/main" val="300720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What’s in the </a:t>
            </a:r>
            <a:r>
              <a:rPr lang="en-US" dirty="0" err="1"/>
              <a:t>DataScienceSF</a:t>
            </a:r>
            <a:r>
              <a:rPr lang="en-US" dirty="0"/>
              <a:t> Toolkit?</a:t>
            </a:r>
            <a:endParaRPr lang="en-US" sz="1300" dirty="0"/>
          </a:p>
        </p:txBody>
      </p:sp>
      <p:sp>
        <p:nvSpPr>
          <p:cNvPr id="10" name="Rectangle 9"/>
          <p:cNvSpPr/>
          <p:nvPr/>
        </p:nvSpPr>
        <p:spPr>
          <a:xfrm>
            <a:off x="3276604" y="1298618"/>
            <a:ext cx="2590796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19800" y="1298618"/>
            <a:ext cx="2932249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User Experience Research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28600" y="1298618"/>
            <a:ext cx="2895604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Statistical Methods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9768" y="2241339"/>
            <a:ext cx="1516634" cy="230832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2400" b="1" dirty="0">
                <a:solidFill>
                  <a:srgbClr val="326D89"/>
                </a:solidFill>
              </a:rPr>
              <a:t>Languages</a:t>
            </a:r>
          </a:p>
          <a:p>
            <a:r>
              <a:rPr lang="en-US" sz="2400" dirty="0">
                <a:solidFill>
                  <a:srgbClr val="6DBCE2"/>
                </a:solidFill>
              </a:rPr>
              <a:t>Python</a:t>
            </a:r>
          </a:p>
          <a:p>
            <a:r>
              <a:rPr lang="en-US" sz="2400" dirty="0">
                <a:solidFill>
                  <a:srgbClr val="6DBCE2"/>
                </a:solidFill>
              </a:rPr>
              <a:t>R</a:t>
            </a:r>
          </a:p>
          <a:p>
            <a:r>
              <a:rPr lang="en-US" sz="2400" dirty="0">
                <a:solidFill>
                  <a:srgbClr val="6DBCE2"/>
                </a:solidFill>
              </a:rPr>
              <a:t>SQL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Javascript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 err="1">
                <a:solidFill>
                  <a:srgbClr val="6DBCE2"/>
                </a:solidFill>
              </a:rPr>
              <a:t>NodeJS</a:t>
            </a:r>
            <a:endParaRPr lang="en-US" sz="2400" dirty="0">
              <a:solidFill>
                <a:srgbClr val="6DBCE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182919" y="2241339"/>
            <a:ext cx="1898533" cy="304698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2400" b="1" dirty="0">
                <a:solidFill>
                  <a:srgbClr val="326D89"/>
                </a:solidFill>
              </a:rPr>
              <a:t>Libraries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SciPy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>
                <a:solidFill>
                  <a:srgbClr val="6DBCE2"/>
                </a:solidFill>
              </a:rPr>
              <a:t>Pandas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Scikit</a:t>
            </a:r>
            <a:r>
              <a:rPr lang="en-US" sz="2400" dirty="0">
                <a:solidFill>
                  <a:srgbClr val="6DBCE2"/>
                </a:solidFill>
              </a:rPr>
              <a:t>-learn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GPText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 err="1">
                <a:solidFill>
                  <a:srgbClr val="6DBCE2"/>
                </a:solidFill>
              </a:rPr>
              <a:t>OpenNLP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>
                <a:solidFill>
                  <a:srgbClr val="6DBCE2"/>
                </a:solidFill>
              </a:rPr>
              <a:t>Mahout</a:t>
            </a:r>
          </a:p>
          <a:p>
            <a:r>
              <a:rPr lang="en-US" sz="2400" dirty="0">
                <a:solidFill>
                  <a:srgbClr val="6DBCE2"/>
                </a:solidFill>
              </a:rPr>
              <a:t>+many others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263906" y="2241339"/>
            <a:ext cx="2367091" cy="34163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400" b="1" dirty="0">
                <a:solidFill>
                  <a:srgbClr val="326D89"/>
                </a:solidFill>
              </a:rPr>
              <a:t>Data Engineering</a:t>
            </a:r>
          </a:p>
          <a:p>
            <a:r>
              <a:rPr lang="en-US" sz="2400" dirty="0">
                <a:solidFill>
                  <a:srgbClr val="6DBCE2"/>
                </a:solidFill>
              </a:rPr>
              <a:t>Profiling</a:t>
            </a:r>
          </a:p>
          <a:p>
            <a:r>
              <a:rPr lang="en-US" sz="2400" dirty="0">
                <a:solidFill>
                  <a:srgbClr val="6DBCE2"/>
                </a:solidFill>
              </a:rPr>
              <a:t>ETL</a:t>
            </a:r>
          </a:p>
          <a:p>
            <a:r>
              <a:rPr lang="en-US" sz="2400" dirty="0">
                <a:solidFill>
                  <a:srgbClr val="6DBCE2"/>
                </a:solidFill>
              </a:rPr>
              <a:t>Job notices</a:t>
            </a:r>
          </a:p>
          <a:p>
            <a:r>
              <a:rPr lang="en-US" sz="2400" dirty="0">
                <a:solidFill>
                  <a:srgbClr val="6DBCE2"/>
                </a:solidFill>
              </a:rPr>
              <a:t>APIs</a:t>
            </a:r>
          </a:p>
          <a:p>
            <a:r>
              <a:rPr lang="en-US" sz="2400" dirty="0">
                <a:solidFill>
                  <a:srgbClr val="6DBCE2"/>
                </a:solidFill>
              </a:rPr>
              <a:t>Optimized data pipelines</a:t>
            </a:r>
          </a:p>
          <a:p>
            <a:r>
              <a:rPr lang="en-US" sz="2400" dirty="0">
                <a:solidFill>
                  <a:srgbClr val="6DBCE2"/>
                </a:solidFill>
              </a:rPr>
              <a:t>Optimized data storage/access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137513" y="2241339"/>
            <a:ext cx="1814536" cy="304698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2400" b="1" dirty="0">
                <a:solidFill>
                  <a:srgbClr val="326D89"/>
                </a:solidFill>
              </a:rPr>
              <a:t>Visualization</a:t>
            </a:r>
          </a:p>
          <a:p>
            <a:r>
              <a:rPr lang="en-US" sz="2400" dirty="0">
                <a:solidFill>
                  <a:srgbClr val="6DBCE2"/>
                </a:solidFill>
              </a:rPr>
              <a:t>D3.js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Gephi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>
                <a:solidFill>
                  <a:srgbClr val="6DBCE2"/>
                </a:solidFill>
              </a:rPr>
              <a:t>R</a:t>
            </a:r>
          </a:p>
          <a:p>
            <a:r>
              <a:rPr lang="en-US" sz="2400" dirty="0">
                <a:solidFill>
                  <a:srgbClr val="6DBCE2"/>
                </a:solidFill>
              </a:rPr>
              <a:t>Leaflet</a:t>
            </a:r>
          </a:p>
          <a:p>
            <a:r>
              <a:rPr lang="en-US" sz="2400" dirty="0" err="1">
                <a:solidFill>
                  <a:srgbClr val="6DBCE2"/>
                </a:solidFill>
              </a:rPr>
              <a:t>PowerBI</a:t>
            </a:r>
            <a:endParaRPr lang="en-US" sz="2400" dirty="0">
              <a:solidFill>
                <a:srgbClr val="6DBCE2"/>
              </a:solidFill>
            </a:endParaRPr>
          </a:p>
          <a:p>
            <a:r>
              <a:rPr lang="en-US" sz="2400" dirty="0">
                <a:solidFill>
                  <a:srgbClr val="6DBCE2"/>
                </a:solidFill>
              </a:rPr>
              <a:t>ggplot2</a:t>
            </a:r>
          </a:p>
          <a:p>
            <a:r>
              <a:rPr lang="en-US" sz="2400" dirty="0">
                <a:solidFill>
                  <a:srgbClr val="6DBCE2"/>
                </a:solidFill>
              </a:rPr>
              <a:t>shiny</a:t>
            </a:r>
          </a:p>
        </p:txBody>
      </p:sp>
    </p:spTree>
    <p:extLst>
      <p:ext uri="{BB962C8B-B14F-4D97-AF65-F5344CB8AC3E}">
        <p14:creationId xmlns:p14="http://schemas.microsoft.com/office/powerpoint/2010/main" val="804506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What’s in the </a:t>
            </a:r>
            <a:r>
              <a:rPr lang="en-US" dirty="0" err="1"/>
              <a:t>DataScienceSF</a:t>
            </a:r>
            <a:r>
              <a:rPr lang="en-US" dirty="0"/>
              <a:t> Toolkit?</a:t>
            </a:r>
            <a:endParaRPr lang="en-US" sz="1300" dirty="0"/>
          </a:p>
        </p:txBody>
      </p:sp>
      <p:sp>
        <p:nvSpPr>
          <p:cNvPr id="10" name="Rectangle 9"/>
          <p:cNvSpPr/>
          <p:nvPr/>
        </p:nvSpPr>
        <p:spPr>
          <a:xfrm>
            <a:off x="3276604" y="1298618"/>
            <a:ext cx="2590796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19800" y="1298618"/>
            <a:ext cx="2932249" cy="457200"/>
          </a:xfrm>
          <a:prstGeom prst="rect">
            <a:avLst/>
          </a:prstGeom>
          <a:solidFill>
            <a:srgbClr val="326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User Experience Research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28600" y="1298618"/>
            <a:ext cx="2895604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Statistical Methods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396453" y="2366950"/>
            <a:ext cx="1859056" cy="822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326D89"/>
                </a:solidFill>
              </a:rPr>
              <a:t>Iterative Prototyping</a:t>
            </a:r>
          </a:p>
        </p:txBody>
      </p:sp>
      <p:sp>
        <p:nvSpPr>
          <p:cNvPr id="34" name="Rectangle 33"/>
          <p:cNvSpPr/>
          <p:nvPr/>
        </p:nvSpPr>
        <p:spPr>
          <a:xfrm>
            <a:off x="723902" y="3679785"/>
            <a:ext cx="2019298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Journey mapping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338458" y="4953000"/>
            <a:ext cx="2338754" cy="10134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Ethnographic field research and user observation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560511" y="4107672"/>
            <a:ext cx="2338754" cy="536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2500" b="1" dirty="0">
                <a:solidFill>
                  <a:srgbClr val="326D89"/>
                </a:solidFill>
              </a:rPr>
              <a:t>Ride-</a:t>
            </a:r>
            <a:r>
              <a:rPr lang="en-US" sz="2500" b="1">
                <a:solidFill>
                  <a:srgbClr val="326D89"/>
                </a:solidFill>
              </a:rPr>
              <a:t>alongs</a:t>
            </a:r>
            <a:endParaRPr lang="en-US" sz="2500" b="1" dirty="0">
              <a:solidFill>
                <a:srgbClr val="326D89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757804" y="2683821"/>
            <a:ext cx="2151159" cy="7283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Photo journaling and documenting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338232" y="5486400"/>
            <a:ext cx="1905000" cy="6694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Usability testing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025342" y="4535006"/>
            <a:ext cx="1905000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6DBCE2"/>
                </a:solidFill>
              </a:rPr>
              <a:t>Process mapping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096000" y="3084024"/>
            <a:ext cx="2019298" cy="835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r>
              <a:rPr lang="en-US" sz="1900" b="1" dirty="0">
                <a:solidFill>
                  <a:srgbClr val="326D89"/>
                </a:solidFill>
              </a:rPr>
              <a:t>Service blueprinting</a:t>
            </a:r>
          </a:p>
        </p:txBody>
      </p:sp>
    </p:spTree>
    <p:extLst>
      <p:ext uri="{BB962C8B-B14F-4D97-AF65-F5344CB8AC3E}">
        <p14:creationId xmlns:p14="http://schemas.microsoft.com/office/powerpoint/2010/main" val="423699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What is </a:t>
            </a:r>
            <a:r>
              <a:rPr lang="en-US" b="1" dirty="0"/>
              <a:t>NOT</a:t>
            </a:r>
            <a:r>
              <a:rPr lang="en-US" dirty="0"/>
              <a:t> data science?</a:t>
            </a:r>
            <a:endParaRPr lang="en-US" sz="13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45" y="3442029"/>
            <a:ext cx="1325949" cy="13259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41" y="3409406"/>
            <a:ext cx="1391194" cy="13911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7719" y="1676400"/>
            <a:ext cx="1524000" cy="152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5070873"/>
            <a:ext cx="1615439" cy="16154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" y="5051585"/>
            <a:ext cx="1654015" cy="16540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9818" y="1897380"/>
            <a:ext cx="1082040" cy="10820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0" y="2161401"/>
            <a:ext cx="2509405" cy="55399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Service change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17310" y="2161401"/>
            <a:ext cx="3126690" cy="55399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Academic research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24000" y="3828004"/>
            <a:ext cx="2385589" cy="55399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Small changes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24000" y="5601593"/>
            <a:ext cx="2822439" cy="553998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Use existing data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17310" y="5370761"/>
            <a:ext cx="3025106" cy="101566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Collecting new data (mostly ;)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17310" y="3597172"/>
            <a:ext cx="3101306" cy="101566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000" dirty="0">
                <a:solidFill>
                  <a:srgbClr val="326D89"/>
                </a:solidFill>
              </a:rPr>
              <a:t>Major overhauls / service disruptions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989588"/>
            <a:ext cx="2010487" cy="86177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5000" dirty="0">
                <a:solidFill>
                  <a:srgbClr val="6DBCE2"/>
                </a:solidFill>
                <a:sym typeface="Wingdings 2" panose="05020102010507070707" pitchFamily="18" charset="2"/>
              </a:rPr>
              <a:t>  This</a:t>
            </a:r>
            <a:endParaRPr lang="en-US" sz="5000" dirty="0">
              <a:solidFill>
                <a:srgbClr val="6DBCE2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48200" y="989588"/>
            <a:ext cx="3222805" cy="861774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sz="5000" dirty="0">
                <a:solidFill>
                  <a:srgbClr val="6DBCE2"/>
                </a:solidFill>
                <a:sym typeface="Wingdings 2" panose="05020102010507070707" pitchFamily="18" charset="2"/>
              </a:rPr>
              <a:t>  Not that</a:t>
            </a:r>
            <a:endParaRPr lang="en-US" sz="5000" dirty="0">
              <a:solidFill>
                <a:srgbClr val="6DBC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2076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13" grpId="0"/>
      <p:bldP spid="14" grpId="0"/>
      <p:bldP spid="15" grpId="0"/>
      <p:bldP spid="16" grpId="0"/>
      <p:bldP spid="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BC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 numCol="1" anchor="ctr"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solidFill>
                  <a:srgbClr val="FFFFFF"/>
                </a:solidFill>
                <a:latin typeface="Arial Black"/>
                <a:cs typeface="Arial Black"/>
              </a:rPr>
              <a:t>Data Science</a:t>
            </a:r>
          </a:p>
          <a:p>
            <a:pPr marL="0" indent="0" algn="ctr">
              <a:buNone/>
            </a:pPr>
            <a:r>
              <a:rPr lang="en-US" sz="5400" dirty="0">
                <a:solidFill>
                  <a:srgbClr val="FFFFFF"/>
                </a:solidFill>
                <a:latin typeface="Arial Black"/>
                <a:cs typeface="Arial Black"/>
              </a:rPr>
              <a:t>Project Types</a:t>
            </a:r>
          </a:p>
        </p:txBody>
      </p:sp>
    </p:spTree>
    <p:extLst>
      <p:ext uri="{BB962C8B-B14F-4D97-AF65-F5344CB8AC3E}">
        <p14:creationId xmlns:p14="http://schemas.microsoft.com/office/powerpoint/2010/main" val="4027842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5677</TotalTime>
  <Words>2840</Words>
  <Application>Microsoft Office PowerPoint</Application>
  <PresentationFormat>On-screen Show (4:3)</PresentationFormat>
  <Paragraphs>574</Paragraphs>
  <Slides>42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2" baseType="lpstr">
      <vt:lpstr>Arial</vt:lpstr>
      <vt:lpstr>Arial Black</vt:lpstr>
      <vt:lpstr>Calibri</vt:lpstr>
      <vt:lpstr>Calibri (Headings)</vt:lpstr>
      <vt:lpstr>Cambria</vt:lpstr>
      <vt:lpstr>Cracked</vt:lpstr>
      <vt:lpstr>Verdana</vt:lpstr>
      <vt:lpstr>Wingdings</vt:lpstr>
      <vt:lpstr>Wingdings 2</vt:lpstr>
      <vt:lpstr>Office Theme</vt:lpstr>
      <vt:lpstr>Data science for service change</vt:lpstr>
      <vt:lpstr>What is data science?</vt:lpstr>
      <vt:lpstr>What complements data science?</vt:lpstr>
      <vt:lpstr>What complements data science?</vt:lpstr>
      <vt:lpstr>What’s in the DataScienceSF Toolkit?</vt:lpstr>
      <vt:lpstr>What’s in the DataScienceSF Toolkit?</vt:lpstr>
      <vt:lpstr>What’s in the DataScienceSF Toolkit?</vt:lpstr>
      <vt:lpstr>What is NOT data science?</vt:lpstr>
      <vt:lpstr>PowerPoint Presentation</vt:lpstr>
      <vt:lpstr>Project Type: Find the needle in the haystack</vt:lpstr>
      <vt:lpstr>PowerPoint Presentation</vt:lpstr>
      <vt:lpstr>PowerPoint Presentation</vt:lpstr>
      <vt:lpstr>Project Type: Reduce your backlog</vt:lpstr>
      <vt:lpstr>PowerPoint Presentation</vt:lpstr>
      <vt:lpstr>PowerPoint Presentation</vt:lpstr>
      <vt:lpstr>Project Type: Flag “stuff” early</vt:lpstr>
      <vt:lpstr>PowerPoint Presentation</vt:lpstr>
      <vt:lpstr>PowerPoint Presentation</vt:lpstr>
      <vt:lpstr>Project Type: Improve your outreach</vt:lpstr>
      <vt:lpstr>PowerPoint Presentation</vt:lpstr>
      <vt:lpstr>PowerPoint Presentation</vt:lpstr>
      <vt:lpstr>Project Type: Optimize your resources</vt:lpstr>
      <vt:lpstr>PowerPoint Presentation</vt:lpstr>
      <vt:lpstr>PowerPoint Presentation</vt:lpstr>
      <vt:lpstr>What was the service change?</vt:lpstr>
      <vt:lpstr>PowerPoint Presentation</vt:lpstr>
      <vt:lpstr>Overview of Phases</vt:lpstr>
      <vt:lpstr>Phase: Solicitation</vt:lpstr>
      <vt:lpstr>Phase: Solicitation</vt:lpstr>
      <vt:lpstr>Phase: Application</vt:lpstr>
      <vt:lpstr>Phase: Application</vt:lpstr>
      <vt:lpstr>Phase: Selection</vt:lpstr>
      <vt:lpstr>Phase: Winners Announced</vt:lpstr>
      <vt:lpstr>Phase: Project refining</vt:lpstr>
      <vt:lpstr>Phase: Analysis and service change</vt:lpstr>
      <vt:lpstr>Phase: Analysis and service change</vt:lpstr>
      <vt:lpstr>Phase: Present (&amp; Disseminate)</vt:lpstr>
      <vt:lpstr>Meet the team  &amp; Acknowledgements</vt:lpstr>
      <vt:lpstr>Visit datasf.org/science</vt:lpstr>
      <vt:lpstr>Other Resources: Civic Bridge</vt:lpstr>
      <vt:lpstr>Thank yoU @datasf | datasf.org |datasf.org/blog</vt:lpstr>
      <vt:lpstr>Activity</vt:lpstr>
    </vt:vector>
  </TitlesOfParts>
  <Company>CCSF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Joy Bonaguro</dc:creator>
  <cp:lastModifiedBy>Mayor Intern</cp:lastModifiedBy>
  <cp:revision>179</cp:revision>
  <cp:lastPrinted>2017-05-01T20:17:37Z</cp:lastPrinted>
  <dcterms:created xsi:type="dcterms:W3CDTF">2015-09-29T15:32:57Z</dcterms:created>
  <dcterms:modified xsi:type="dcterms:W3CDTF">2017-09-25T21:25:22Z</dcterms:modified>
</cp:coreProperties>
</file>

<file path=docProps/thumbnail.jpeg>
</file>